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3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5" r:id="rId1"/>
    <p:sldMasterId id="2147483971" r:id="rId2"/>
    <p:sldMasterId id="2147483974" r:id="rId3"/>
    <p:sldMasterId id="2147484123" r:id="rId4"/>
  </p:sldMasterIdLst>
  <p:notesMasterIdLst>
    <p:notesMasterId r:id="rId13"/>
  </p:notesMasterIdLst>
  <p:handoutMasterIdLst>
    <p:handoutMasterId r:id="rId14"/>
  </p:handoutMasterIdLst>
  <p:sldIdLst>
    <p:sldId id="2478" r:id="rId5"/>
    <p:sldId id="2665" r:id="rId6"/>
    <p:sldId id="2629" r:id="rId7"/>
    <p:sldId id="2682" r:id="rId8"/>
    <p:sldId id="2683" r:id="rId9"/>
    <p:sldId id="2678" r:id="rId10"/>
    <p:sldId id="2681" r:id="rId11"/>
    <p:sldId id="2680" r:id="rId12"/>
  </p:sldIdLst>
  <p:sldSz cx="12192000" cy="6858000"/>
  <p:notesSz cx="68580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evin Brady" initials="KB" lastIdx="26" clrIdx="0">
    <p:extLst>
      <p:ext uri="{19B8F6BF-5375-455C-9EA6-DF929625EA0E}">
        <p15:presenceInfo xmlns:p15="http://schemas.microsoft.com/office/powerpoint/2012/main" userId="S-1-5-21-436374069-562591055-682003330-1759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43350"/>
    <a:srgbClr val="FFD603"/>
    <a:srgbClr val="FF0066"/>
    <a:srgbClr val="3D3D3D"/>
    <a:srgbClr val="E5E9F3"/>
    <a:srgbClr val="2A6BA6"/>
    <a:srgbClr val="00B050"/>
    <a:srgbClr val="44546A"/>
    <a:srgbClr val="8BFF8B"/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35" autoAdjust="0"/>
    <p:restoredTop sz="90199" autoAdjust="0"/>
  </p:normalViewPr>
  <p:slideViewPr>
    <p:cSldViewPr snapToGrid="0">
      <p:cViewPr varScale="1">
        <p:scale>
          <a:sx n="84" d="100"/>
          <a:sy n="84" d="100"/>
        </p:scale>
        <p:origin x="102" y="148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90" d="100"/>
        <a:sy n="90" d="100"/>
      </p:scale>
      <p:origin x="0" y="-594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2971490" cy="466247"/>
          </a:xfrm>
          <a:prstGeom prst="rect">
            <a:avLst/>
          </a:prstGeom>
        </p:spPr>
        <p:txBody>
          <a:bodyPr vert="horz" lIns="91330" tIns="45665" rIns="91330" bIns="45665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960" y="2"/>
            <a:ext cx="2971490" cy="466247"/>
          </a:xfrm>
          <a:prstGeom prst="rect">
            <a:avLst/>
          </a:prstGeom>
        </p:spPr>
        <p:txBody>
          <a:bodyPr vert="horz" lIns="91330" tIns="45665" rIns="91330" bIns="45665" rtlCol="0"/>
          <a:lstStyle>
            <a:lvl1pPr algn="r">
              <a:defRPr sz="1200"/>
            </a:lvl1pPr>
          </a:lstStyle>
          <a:p>
            <a:fld id="{9FB6FE8C-21DA-4B28-9C92-F31331524315}" type="datetimeFigureOut">
              <a:rPr lang="en-US" smtClean="0"/>
              <a:t>7/31/2019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30154"/>
            <a:ext cx="2971490" cy="466247"/>
          </a:xfrm>
          <a:prstGeom prst="rect">
            <a:avLst/>
          </a:prstGeom>
        </p:spPr>
        <p:txBody>
          <a:bodyPr vert="horz" lIns="91330" tIns="45665" rIns="91330" bIns="45665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960" y="8830154"/>
            <a:ext cx="2971490" cy="466247"/>
          </a:xfrm>
          <a:prstGeom prst="rect">
            <a:avLst/>
          </a:prstGeom>
        </p:spPr>
        <p:txBody>
          <a:bodyPr vert="horz" lIns="91330" tIns="45665" rIns="91330" bIns="45665" rtlCol="0" anchor="b"/>
          <a:lstStyle>
            <a:lvl1pPr algn="r">
              <a:defRPr sz="1200"/>
            </a:lvl1pPr>
          </a:lstStyle>
          <a:p>
            <a:fld id="{655BABDD-C2E9-4849-8D43-2F6538F60B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8735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66434"/>
          </a:xfrm>
          <a:prstGeom prst="rect">
            <a:avLst/>
          </a:prstGeom>
        </p:spPr>
        <p:txBody>
          <a:bodyPr vert="horz" lIns="93175" tIns="46588" rIns="93175" bIns="46588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66434"/>
          </a:xfrm>
          <a:prstGeom prst="rect">
            <a:avLst/>
          </a:prstGeom>
        </p:spPr>
        <p:txBody>
          <a:bodyPr vert="horz" lIns="93175" tIns="46588" rIns="93175" bIns="46588" rtlCol="0"/>
          <a:lstStyle>
            <a:lvl1pPr algn="r">
              <a:defRPr sz="1200"/>
            </a:lvl1pPr>
          </a:lstStyle>
          <a:p>
            <a:fld id="{D9FB6BC1-D5ED-4FC1-964E-F2DA52C2EF1D}" type="datetimeFigureOut">
              <a:rPr lang="en-US" smtClean="0"/>
              <a:t>7/31/2019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413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5" tIns="46588" rIns="93175" bIns="46588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73892"/>
            <a:ext cx="5486400" cy="3660458"/>
          </a:xfrm>
          <a:prstGeom prst="rect">
            <a:avLst/>
          </a:prstGeom>
        </p:spPr>
        <p:txBody>
          <a:bodyPr vert="horz" lIns="93175" tIns="46588" rIns="93175" bIns="46588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8"/>
            <a:ext cx="2971800" cy="466433"/>
          </a:xfrm>
          <a:prstGeom prst="rect">
            <a:avLst/>
          </a:prstGeom>
        </p:spPr>
        <p:txBody>
          <a:bodyPr vert="horz" lIns="93175" tIns="46588" rIns="93175" bIns="46588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829968"/>
            <a:ext cx="2971800" cy="466433"/>
          </a:xfrm>
          <a:prstGeom prst="rect">
            <a:avLst/>
          </a:prstGeom>
        </p:spPr>
        <p:txBody>
          <a:bodyPr vert="horz" lIns="93175" tIns="46588" rIns="93175" bIns="46588" rtlCol="0" anchor="b"/>
          <a:lstStyle>
            <a:lvl1pPr algn="r">
              <a:defRPr sz="1200"/>
            </a:lvl1pPr>
          </a:lstStyle>
          <a:p>
            <a:fld id="{A2148B0E-20B5-4815-AF0D-5EFFBCCA4D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88307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148B0E-20B5-4815-AF0D-5EFFBCCA4DB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6730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148B0E-20B5-4815-AF0D-5EFFBCCA4DB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1494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148B0E-20B5-4815-AF0D-5EFFBCCA4DB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465418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148B0E-20B5-4815-AF0D-5EFFBCCA4DB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511494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148B0E-20B5-4815-AF0D-5EFFBCCA4DB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698361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148B0E-20B5-4815-AF0D-5EFFBCCA4DB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775090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148B0E-20B5-4815-AF0D-5EFFBCCA4DB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948532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10.wmf"/><Relationship Id="rId2" Type="http://schemas.openxmlformats.org/officeDocument/2006/relationships/tags" Target="../tags/tag1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12.emf"/><Relationship Id="rId4" Type="http://schemas.openxmlformats.org/officeDocument/2006/relationships/image" Target="../media/image11.jpe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Relationship Id="rId5" Type="http://schemas.openxmlformats.org/officeDocument/2006/relationships/image" Target="../media/image13.jpeg"/><Relationship Id="rId4" Type="http://schemas.openxmlformats.org/officeDocument/2006/relationships/image" Target="../media/image12.emf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Relationship Id="rId5" Type="http://schemas.openxmlformats.org/officeDocument/2006/relationships/image" Target="../media/image14.jpeg"/><Relationship Id="rId4" Type="http://schemas.openxmlformats.org/officeDocument/2006/relationships/image" Target="../media/image12.emf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2.w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jpe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D5645-F77D-482B-B282-871C2C74660D}" type="datetimeFigureOut">
              <a:rPr lang="en-US" smtClean="0"/>
              <a:t>7/31/2019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3AF7D3-3693-4B3F-A430-08790376F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2294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blipFill dpi="0" rotWithShape="1">
          <a:blip r:embed="rId4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o not remove" hidden="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700" cy="12700"/>
          </a:xfrm>
          <a:prstGeom prst="octagon">
            <a:avLst/>
          </a:prstGeom>
          <a:noFill/>
          <a:ln w="2540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Slide Number Placeholder 1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5D3D5A5-ACB1-8D40-8080-7A34DB7A464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2"/>
          </p:nvPr>
        </p:nvSpPr>
        <p:spPr>
          <a:xfrm>
            <a:off x="1430866" y="2156885"/>
            <a:ext cx="4540251" cy="1771649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400">
                <a:solidFill>
                  <a:srgbClr val="00498A"/>
                </a:solidFill>
                <a:latin typeface="+mj-lt"/>
                <a:cs typeface="Avenir Book"/>
              </a:defRPr>
            </a:lvl1pPr>
            <a:lvl2pPr marL="609585" indent="0">
              <a:buNone/>
              <a:defRPr sz="2400">
                <a:solidFill>
                  <a:srgbClr val="00498A"/>
                </a:solidFill>
                <a:latin typeface="Avenir Book"/>
                <a:cs typeface="Avenir Book"/>
              </a:defRPr>
            </a:lvl2pPr>
            <a:lvl3pPr marL="1219170" indent="0">
              <a:buNone/>
              <a:defRPr sz="2400">
                <a:solidFill>
                  <a:srgbClr val="00498A"/>
                </a:solidFill>
                <a:latin typeface="Avenir Book"/>
                <a:cs typeface="Avenir Book"/>
              </a:defRPr>
            </a:lvl3pPr>
            <a:lvl4pPr marL="1828754" indent="0">
              <a:buNone/>
              <a:defRPr sz="2400">
                <a:solidFill>
                  <a:srgbClr val="00498A"/>
                </a:solidFill>
                <a:latin typeface="Avenir Book"/>
                <a:cs typeface="Avenir Book"/>
              </a:defRPr>
            </a:lvl4pPr>
            <a:lvl5pPr marL="2438339" indent="0">
              <a:buNone/>
              <a:defRPr sz="2400">
                <a:solidFill>
                  <a:srgbClr val="00498A"/>
                </a:solidFill>
                <a:latin typeface="Avenir Book"/>
                <a:cs typeface="Avenir Book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6" name="Picture 5" descr="bubbles.eps"/>
          <p:cNvPicPr>
            <a:picLocks noChangeAspect="1"/>
          </p:cNvPicPr>
          <p:nvPr userDrawn="1"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512" r="20220"/>
          <a:stretch/>
        </p:blipFill>
        <p:spPr>
          <a:xfrm rot="5400000">
            <a:off x="8314396" y="497339"/>
            <a:ext cx="1709593" cy="1524411"/>
          </a:xfrm>
          <a:prstGeom prst="rect">
            <a:avLst/>
          </a:prstGeom>
        </p:spPr>
      </p:pic>
      <p:graphicFrame>
        <p:nvGraphicFramePr>
          <p:cNvPr id="7" name="Object 6"/>
          <p:cNvGraphicFramePr>
            <a:graphicFrameLocks noChangeAspect="1"/>
          </p:cNvGraphicFramePr>
          <p:nvPr userDrawn="1"/>
        </p:nvGraphicFramePr>
        <p:xfrm>
          <a:off x="0" y="0"/>
          <a:ext cx="12192000" cy="6862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14" name="Image" r:id="rId6" imgW="16253640" imgH="9142560" progId="Photoshop.Image.17">
                  <p:embed/>
                </p:oleObj>
              </mc:Choice>
              <mc:Fallback>
                <p:oleObj name="Image" r:id="rId6" imgW="16253640" imgH="9142560" progId="Photoshop.Image.17">
                  <p:embed/>
                  <p:pic>
                    <p:nvPicPr>
                      <p:cNvPr id="7" name="Object 6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12192000" cy="68627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368613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bg>
      <p:bgPr>
        <a:blipFill dpi="0" rotWithShape="1">
          <a:blip r:embed="rId3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o not remove" hidden="1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700" cy="12700"/>
          </a:xfrm>
          <a:prstGeom prst="octagon">
            <a:avLst/>
          </a:prstGeom>
          <a:noFill/>
          <a:ln w="2540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Slide Number Placeholder 1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5D3D5A5-ACB1-8D40-8080-7A34DB7A464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2"/>
          </p:nvPr>
        </p:nvSpPr>
        <p:spPr>
          <a:xfrm>
            <a:off x="1430866" y="2156885"/>
            <a:ext cx="4540251" cy="1771649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400">
                <a:solidFill>
                  <a:srgbClr val="00498A"/>
                </a:solidFill>
                <a:latin typeface="+mj-lt"/>
                <a:cs typeface="Avenir Book"/>
              </a:defRPr>
            </a:lvl1pPr>
            <a:lvl2pPr marL="609585" indent="0">
              <a:buNone/>
              <a:defRPr sz="2400">
                <a:solidFill>
                  <a:srgbClr val="00498A"/>
                </a:solidFill>
                <a:latin typeface="Avenir Book"/>
                <a:cs typeface="Avenir Book"/>
              </a:defRPr>
            </a:lvl2pPr>
            <a:lvl3pPr marL="1219170" indent="0">
              <a:buNone/>
              <a:defRPr sz="2400">
                <a:solidFill>
                  <a:srgbClr val="00498A"/>
                </a:solidFill>
                <a:latin typeface="Avenir Book"/>
                <a:cs typeface="Avenir Book"/>
              </a:defRPr>
            </a:lvl3pPr>
            <a:lvl4pPr marL="1828754" indent="0">
              <a:buNone/>
              <a:defRPr sz="2400">
                <a:solidFill>
                  <a:srgbClr val="00498A"/>
                </a:solidFill>
                <a:latin typeface="Avenir Book"/>
                <a:cs typeface="Avenir Book"/>
              </a:defRPr>
            </a:lvl4pPr>
            <a:lvl5pPr marL="2438339" indent="0">
              <a:buNone/>
              <a:defRPr sz="2400">
                <a:solidFill>
                  <a:srgbClr val="00498A"/>
                </a:solidFill>
                <a:latin typeface="Avenir Book"/>
                <a:cs typeface="Avenir Book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6" name="Picture 5" descr="bubbles.eps"/>
          <p:cNvPicPr>
            <a:picLocks noChangeAspect="1"/>
          </p:cNvPicPr>
          <p:nvPr userDrawn="1"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512" r="20220"/>
          <a:stretch/>
        </p:blipFill>
        <p:spPr>
          <a:xfrm rot="5400000">
            <a:off x="8314396" y="497339"/>
            <a:ext cx="1709593" cy="152441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6423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bg>
      <p:bgPr>
        <a:blipFill dpi="0" rotWithShape="1">
          <a:blip r:embed="rId3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o not remove" hidden="1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700" cy="12700"/>
          </a:xfrm>
          <a:prstGeom prst="octagon">
            <a:avLst/>
          </a:prstGeom>
          <a:noFill/>
          <a:ln w="2540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Slide Number Placeholder 1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5D3D5A5-ACB1-8D40-8080-7A34DB7A464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2"/>
          </p:nvPr>
        </p:nvSpPr>
        <p:spPr>
          <a:xfrm>
            <a:off x="1430866" y="2156885"/>
            <a:ext cx="4540251" cy="1771649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400">
                <a:solidFill>
                  <a:srgbClr val="00498A"/>
                </a:solidFill>
                <a:latin typeface="+mj-lt"/>
                <a:cs typeface="Avenir Book"/>
              </a:defRPr>
            </a:lvl1pPr>
            <a:lvl2pPr marL="609585" indent="0">
              <a:buNone/>
              <a:defRPr sz="2400">
                <a:solidFill>
                  <a:srgbClr val="00498A"/>
                </a:solidFill>
                <a:latin typeface="Avenir Book"/>
                <a:cs typeface="Avenir Book"/>
              </a:defRPr>
            </a:lvl2pPr>
            <a:lvl3pPr marL="1219170" indent="0">
              <a:buNone/>
              <a:defRPr sz="2400">
                <a:solidFill>
                  <a:srgbClr val="00498A"/>
                </a:solidFill>
                <a:latin typeface="Avenir Book"/>
                <a:cs typeface="Avenir Book"/>
              </a:defRPr>
            </a:lvl3pPr>
            <a:lvl4pPr marL="1828754" indent="0">
              <a:buNone/>
              <a:defRPr sz="2400">
                <a:solidFill>
                  <a:srgbClr val="00498A"/>
                </a:solidFill>
                <a:latin typeface="Avenir Book"/>
                <a:cs typeface="Avenir Book"/>
              </a:defRPr>
            </a:lvl4pPr>
            <a:lvl5pPr marL="2438339" indent="0">
              <a:buNone/>
              <a:defRPr sz="2400">
                <a:solidFill>
                  <a:srgbClr val="00498A"/>
                </a:solidFill>
                <a:latin typeface="Avenir Book"/>
                <a:cs typeface="Avenir Book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6" name="Picture 5" descr="bubbles.eps"/>
          <p:cNvPicPr>
            <a:picLocks noChangeAspect="1"/>
          </p:cNvPicPr>
          <p:nvPr userDrawn="1"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512" r="20220"/>
          <a:stretch/>
        </p:blipFill>
        <p:spPr>
          <a:xfrm rot="5400000">
            <a:off x="8314396" y="497339"/>
            <a:ext cx="1709593" cy="152441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6977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ubbles.eps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512" r="20220"/>
          <a:stretch/>
        </p:blipFill>
        <p:spPr>
          <a:xfrm rot="5400000">
            <a:off x="8314396" y="497339"/>
            <a:ext cx="1709593" cy="1524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6029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86CD6BB-ADE0-475A-A5F1-122D048338E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2311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1413782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86CD6BB-ADE0-475A-A5F1-122D048338E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84368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5CD5FF7-BCAA-42A1-86B4-118C20FC0D5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602121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Content Slide Blac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92BA865-9163-4235-B426-BDD55947A83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227213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Content Slide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6D04A6E-52CF-43A5-9B8F-9EF2F4B7EFD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473421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D5645-F77D-482B-B282-871C2C74660D}" type="datetimeFigureOut">
              <a:rPr lang="en-US" smtClean="0"/>
              <a:t>7/31/2019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3AF7D3-3693-4B3F-A430-08790376F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382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ull Fr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9608F8C-0E18-4FE8-834B-0D7B495C598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846766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ECF7FC-8AAA-4A3A-B759-6E8365EA5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7E37B1-3C4E-49C9-9691-A0C5140951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5E50A9-4B37-4CEE-A9E1-9A00F98B62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E31A6-AF6A-450E-98BA-0B1E6AABE78D}" type="datetimeFigureOut">
              <a:rPr lang="en-US" smtClean="0"/>
              <a:t>7/31/2019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91CE82-E60E-497D-AC5C-591B897717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E6084E-CC15-42AA-B794-2C1A9C8DA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E484-7EE1-445A-80C9-46B47E35A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17058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B040B7-AA71-334D-91A2-7778448C4466}" type="datetimeFigureOut">
              <a:rPr lang="en-US" smtClean="0"/>
              <a:t>7/31/2019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ABCE04-C905-5340-B61B-8A922C365022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84975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21"/>
          <p:cNvSpPr>
            <a:spLocks noGrp="1"/>
          </p:cNvSpPr>
          <p:nvPr>
            <p:ph type="body" sz="quarter" idx="12" hasCustomPrompt="1"/>
          </p:nvPr>
        </p:nvSpPr>
        <p:spPr>
          <a:xfrm>
            <a:off x="2671838" y="3528485"/>
            <a:ext cx="4540251" cy="1771649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400">
                <a:solidFill>
                  <a:srgbClr val="00498A"/>
                </a:solidFill>
                <a:latin typeface="+mj-lt"/>
                <a:cs typeface="Avenir Book"/>
              </a:defRPr>
            </a:lvl1pPr>
            <a:lvl2pPr marL="609585" indent="0">
              <a:buNone/>
              <a:defRPr sz="2400">
                <a:solidFill>
                  <a:srgbClr val="00498A"/>
                </a:solidFill>
                <a:latin typeface="Avenir Book"/>
                <a:cs typeface="Avenir Book"/>
              </a:defRPr>
            </a:lvl2pPr>
            <a:lvl3pPr marL="1219170" indent="0">
              <a:buNone/>
              <a:defRPr sz="2400">
                <a:solidFill>
                  <a:srgbClr val="00498A"/>
                </a:solidFill>
                <a:latin typeface="Avenir Book"/>
                <a:cs typeface="Avenir Book"/>
              </a:defRPr>
            </a:lvl3pPr>
            <a:lvl4pPr marL="1828754" indent="0">
              <a:buNone/>
              <a:defRPr sz="2400">
                <a:solidFill>
                  <a:srgbClr val="00498A"/>
                </a:solidFill>
                <a:latin typeface="Avenir Book"/>
                <a:cs typeface="Avenir Book"/>
              </a:defRPr>
            </a:lvl4pPr>
            <a:lvl5pPr marL="2438339" indent="0">
              <a:buNone/>
              <a:defRPr sz="2400">
                <a:solidFill>
                  <a:srgbClr val="00498A"/>
                </a:solidFill>
                <a:latin typeface="Avenir Book"/>
                <a:cs typeface="Avenir Book"/>
              </a:defRPr>
            </a:lvl5pPr>
          </a:lstStyle>
          <a:p>
            <a:pPr lvl="0"/>
            <a:r>
              <a:rPr lang="en-US" dirty="0"/>
              <a:t>Slide Title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311077" y="309972"/>
            <a:ext cx="11352188" cy="473799"/>
          </a:xfrm>
        </p:spPr>
        <p:txBody>
          <a:bodyPr>
            <a:normAutofit fontScale="92500" lnSpcReduction="10000"/>
          </a:bodyPr>
          <a:lstStyle>
            <a:lvl1pPr marL="0" indent="0">
              <a:buNone/>
              <a:defRPr/>
            </a:lvl1pPr>
          </a:lstStyle>
          <a:p>
            <a:r>
              <a:rPr lang="en-US" sz="3200" b="1" dirty="0">
                <a:solidFill>
                  <a:schemeClr val="tx1"/>
                </a:solidFill>
                <a:latin typeface="Helvetica" pitchFamily="50" charset="0"/>
              </a:rPr>
              <a:t>Slide Title</a:t>
            </a:r>
            <a:endParaRPr lang="en-US" dirty="0">
              <a:solidFill>
                <a:schemeClr val="tx1"/>
              </a:solidFill>
              <a:latin typeface="Helvetica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005253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Mikes 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FFF7223-5020-4AE0-BAD9-84F6184B1E7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418234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HARDER 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D99975F-25C4-4320-96D5-5091602D47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5" y="0"/>
            <a:ext cx="121883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02293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HARDER Content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356C08C-E558-4FA4-8FDD-201597A90DC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842405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White Claw 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4FC232A-F327-4581-A537-BB5146B66F2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119187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White Claw Content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9C02FB7-935F-4414-8AD1-03AF7B93CF4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315832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ayman Jack 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4F85867-2466-455A-9B10-36C31E61D13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878978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B040B7-AA71-334D-91A2-7778448C4466}" type="datetimeFigureOut">
              <a:rPr lang="en-US" smtClean="0"/>
              <a:t>7/31/2019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ABCE04-C905-5340-B61B-8A922C365022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90698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ayman Jack Content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DA3B06E-C9C6-41E6-B6A7-7C0AA02B2F7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013360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MXD 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A0BC946-2B21-4C89-AF3C-40A92645E5F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18724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MXD Content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A207C96-CD33-4D1C-B0CF-FD936B53397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252249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5167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8EDD0043-BC84-4B95-A4D4-BA9ACB70A160}" type="datetimeFigureOut">
              <a:rPr lang="en-US" smtClean="0"/>
              <a:t>7/31/2019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9F2FCD38-73D4-47D8-83BF-34C7557EECE3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191BCD3-11E0-47D2-9078-A099371C147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222237" cy="6860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594482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77881" y="378605"/>
            <a:ext cx="109728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>
                <a:solidFill>
                  <a:srgbClr val="00498A"/>
                </a:solidFill>
                <a:latin typeface="+mn-lt"/>
                <a:cs typeface="A DAY WITHOUT SUN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69248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ECF7FC-8AAA-4A3A-B759-6E8365EA5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7E37B1-3C4E-49C9-9691-A0C5140951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5E50A9-4B37-4CEE-A9E1-9A00F98B62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30E31A6-AF6A-450E-98BA-0B1E6AABE78D}" type="datetimeFigureOut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7/31/2019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91CE82-E60E-497D-AC5C-591B897717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E6084E-CC15-42AA-B794-2C1A9C8DA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769E484-7EE1-445A-80C9-46B47E35A0A5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537317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/>
          <p:cNvGraphicFramePr>
            <a:graphicFrameLocks noChangeAspect="1"/>
          </p:cNvGraphicFramePr>
          <p:nvPr userDrawn="1"/>
        </p:nvGraphicFramePr>
        <p:xfrm>
          <a:off x="0" y="0"/>
          <a:ext cx="12192000" cy="6862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90" name="Image" r:id="rId3" imgW="16253640" imgH="9142560" progId="Photoshop.Image.17">
                  <p:embed/>
                </p:oleObj>
              </mc:Choice>
              <mc:Fallback>
                <p:oleObj name="Image" r:id="rId3" imgW="16253640" imgH="9142560" progId="Photoshop.Image.17">
                  <p:embed/>
                  <p:pic>
                    <p:nvPicPr>
                      <p:cNvPr id="3" name="Object 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12192000" cy="68627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550840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Full Frame">
    <p:bg bwMode="auto"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254000"/>
            <a:ext cx="12192000" cy="45159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0" dist="23000" dir="1764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16" tIns="45708" rIns="91416" bIns="45708" anchor="ctr">
            <a:noAutofit/>
          </a:bodyPr>
          <a:lstStyle/>
          <a:p>
            <a:pPr algn="ctr" defTabSz="1219170">
              <a:defRPr/>
            </a:pPr>
            <a:endParaRPr lang="en-US" sz="2800" dirty="0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 bwMode="gray">
          <a:ln/>
        </p:spPr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fld id="{954AACDD-982A-4D62-9D26-24785E925FF4}" type="datetime1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7/31/2019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 bwMode="gray">
          <a:ln/>
        </p:spPr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lumMod val="50000"/>
                    <a:lumOff val="50000"/>
                  </a:prstClr>
                </a:solidFill>
              </a:rPr>
              <a:t>Confidential information statement (go to INSERT&gt;&gt;HEADER &amp; FOOTER)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 bwMode="gray">
          <a:ln/>
        </p:spPr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fld id="{3C195701-3067-48B4-ACC8-8F90D08E3078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0" y="247650"/>
            <a:ext cx="12192000" cy="6362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16" tIns="45708" rIns="91416" bIns="45708" anchor="ctr">
            <a:noAutofit/>
          </a:bodyPr>
          <a:lstStyle/>
          <a:p>
            <a:pPr algn="ctr" defTabSz="1219170">
              <a:defRPr/>
            </a:pPr>
            <a:endParaRPr lang="en-US" sz="2800" dirty="0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8" y="0"/>
            <a:ext cx="121889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840029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D5645-F77D-482B-B282-871C2C74660D}" type="datetimeFigureOut">
              <a:rPr lang="en-US" smtClean="0"/>
              <a:t>7/31/2019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3AF7D3-3693-4B3F-A430-08790376F799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585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D5645-F77D-482B-B282-871C2C74660D}" type="datetimeFigureOut">
              <a:rPr lang="en-US" smtClean="0"/>
              <a:t>7/31/2019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3AF7D3-3693-4B3F-A430-08790376F799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1617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D5645-F77D-482B-B282-871C2C74660D}" type="datetimeFigureOut">
              <a:rPr lang="en-US" smtClean="0"/>
              <a:t>7/31/2019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3AF7D3-3693-4B3F-A430-08790376F799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868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D5645-F77D-482B-B282-871C2C74660D}" type="datetimeFigureOut">
              <a:rPr lang="en-US" smtClean="0"/>
              <a:t>7/31/2019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3AF7D3-3693-4B3F-A430-08790376F799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2578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theme" Target="../theme/theme3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5" Type="http://schemas.openxmlformats.org/officeDocument/2006/relationships/slideLayout" Target="../slideLayouts/slideLayout21.xml"/><Relationship Id="rId4" Type="http://schemas.openxmlformats.org/officeDocument/2006/relationships/slideLayout" Target="../slideLayouts/slideLayout20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AD5645-F77D-482B-B282-871C2C74660D}" type="datetimeFigureOut">
              <a:rPr lang="en-US" smtClean="0"/>
              <a:t>7/31/2019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3AF7D3-3693-4B3F-A430-08790376F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4855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  <p:sldLayoutId id="2147483718" r:id="rId12"/>
    <p:sldLayoutId id="2147483719" r:id="rId13"/>
    <p:sldLayoutId id="2147484136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DD0043-BC84-4B95-A4D4-BA9ACB70A160}" type="datetimeFigureOut">
              <a:rPr lang="en-US" smtClean="0"/>
              <a:t>7/31/2019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2FCD38-73D4-47D8-83BF-34C7557EEC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4541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2" r:id="rId1"/>
    <p:sldLayoutId id="2147483973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3813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5" r:id="rId1"/>
    <p:sldLayoutId id="2147483976" r:id="rId2"/>
    <p:sldLayoutId id="2147483977" r:id="rId3"/>
    <p:sldLayoutId id="2147483978" r:id="rId4"/>
    <p:sldLayoutId id="2147483979" r:id="rId5"/>
    <p:sldLayoutId id="2147483980" r:id="rId6"/>
    <p:sldLayoutId id="2147483982" r:id="rId7"/>
  </p:sldLayoutIdLst>
  <p:transition>
    <p:fade/>
  </p:transition>
  <p:hf sldNum="0" hdr="0" ftr="0" dt="0"/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3200" b="1" kern="1200" cap="none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92" indent="-304792" algn="l" defTabSz="1219170" rtl="0" eaLnBrk="1" latinLnBrk="0" hangingPunct="1">
        <a:lnSpc>
          <a:spcPct val="90000"/>
        </a:lnSpc>
        <a:spcBef>
          <a:spcPts val="12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indent="-304792" algn="l" defTabSz="1219170" rtl="0" eaLnBrk="1" latinLnBrk="0" hangingPunct="1">
        <a:lnSpc>
          <a:spcPct val="90000"/>
        </a:lnSpc>
        <a:spcBef>
          <a:spcPts val="300"/>
        </a:spcBef>
        <a:buFont typeface="Tw Cen MT" panose="020B0602020104020603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indent="-304792" algn="l" defTabSz="1219170" rtl="0" eaLnBrk="1" latinLnBrk="0" hangingPunct="1">
        <a:lnSpc>
          <a:spcPct val="90000"/>
        </a:lnSpc>
        <a:spcBef>
          <a:spcPts val="300"/>
        </a:spcBef>
        <a:buFont typeface="Tw Cen MT" panose="020B0602020104020603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219170" indent="-304792" algn="l" defTabSz="1219170" rtl="0" eaLnBrk="1" latinLnBrk="0" hangingPunct="1">
        <a:lnSpc>
          <a:spcPct val="90000"/>
        </a:lnSpc>
        <a:spcBef>
          <a:spcPts val="300"/>
        </a:spcBef>
        <a:buFont typeface="Tw Cen MT" panose="020B0602020104020603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523962" indent="-304792" algn="l" defTabSz="1219170" rtl="0" eaLnBrk="1" latinLnBrk="0" hangingPunct="1">
        <a:lnSpc>
          <a:spcPct val="90000"/>
        </a:lnSpc>
        <a:spcBef>
          <a:spcPts val="300"/>
        </a:spcBef>
        <a:buFont typeface="Tw Cen MT" panose="020B0602020104020603" pitchFamily="34" charset="0"/>
        <a:buChar char="–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754" indent="-304792" algn="l" defTabSz="1219170" rtl="0" eaLnBrk="1" latinLnBrk="0" hangingPunct="1">
        <a:lnSpc>
          <a:spcPct val="90000"/>
        </a:lnSpc>
        <a:spcBef>
          <a:spcPts val="300"/>
        </a:spcBef>
        <a:buFont typeface="Tw Cen MT" panose="020B0602020104020603" pitchFamily="34" charset="0"/>
        <a:buChar char="–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133547" indent="-304792" algn="l" defTabSz="1219170" rtl="0" eaLnBrk="1" latinLnBrk="0" hangingPunct="1">
        <a:lnSpc>
          <a:spcPct val="90000"/>
        </a:lnSpc>
        <a:spcBef>
          <a:spcPts val="300"/>
        </a:spcBef>
        <a:buFont typeface="Tw Cen MT" panose="020B0602020104020603" pitchFamily="34" charset="0"/>
        <a:buChar char="–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438339" indent="-304792" algn="l" defTabSz="1219170" rtl="0" eaLnBrk="1" latinLnBrk="0" hangingPunct="1">
        <a:lnSpc>
          <a:spcPct val="90000"/>
        </a:lnSpc>
        <a:spcBef>
          <a:spcPts val="300"/>
        </a:spcBef>
        <a:buFont typeface="Tw Cen MT" panose="020B0602020104020603" pitchFamily="34" charset="0"/>
        <a:buChar char="–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3131" indent="-304792" algn="l" defTabSz="1219170" rtl="0" eaLnBrk="1" latinLnBrk="0" hangingPunct="1">
        <a:lnSpc>
          <a:spcPct val="90000"/>
        </a:lnSpc>
        <a:spcBef>
          <a:spcPts val="300"/>
        </a:spcBef>
        <a:buFont typeface="Tw Cen MT" panose="020B0602020104020603" pitchFamily="34" charset="0"/>
        <a:buChar char="–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17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17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17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17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17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17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17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17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1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104">
          <p15:clr>
            <a:srgbClr val="F26B43"/>
          </p15:clr>
        </p15:guide>
        <p15:guide id="2" pos="3840">
          <p15:clr>
            <a:srgbClr val="F26B43"/>
          </p15:clr>
        </p15:guide>
        <p15:guide id="4" pos="7224">
          <p15:clr>
            <a:srgbClr val="F26B43"/>
          </p15:clr>
        </p15:guide>
        <p15:guide id="5" pos="456">
          <p15:clr>
            <a:srgbClr val="F26B43"/>
          </p15:clr>
        </p15:guide>
        <p15:guide id="6" orient="horz" pos="2544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571527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24" r:id="rId1"/>
    <p:sldLayoutId id="2147484125" r:id="rId2"/>
    <p:sldLayoutId id="2147484126" r:id="rId3"/>
    <p:sldLayoutId id="2147484127" r:id="rId4"/>
    <p:sldLayoutId id="2147484128" r:id="rId5"/>
    <p:sldLayoutId id="2147484129" r:id="rId6"/>
    <p:sldLayoutId id="2147484130" r:id="rId7"/>
    <p:sldLayoutId id="2147484131" r:id="rId8"/>
    <p:sldLayoutId id="2147484132" r:id="rId9"/>
    <p:sldLayoutId id="2147484133" r:id="rId10"/>
    <p:sldLayoutId id="2147484134" r:id="rId11"/>
    <p:sldLayoutId id="2147484135" r:id="rId12"/>
  </p:sldLayoutIdLst>
  <p:transition>
    <p:fade/>
  </p:transition>
  <p:hf sldNum="0" hdr="0" ftr="0" dt="0"/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3200" b="1" kern="1200" cap="none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92" indent="-304792" algn="l" defTabSz="1219170" rtl="0" eaLnBrk="1" latinLnBrk="0" hangingPunct="1">
        <a:lnSpc>
          <a:spcPct val="90000"/>
        </a:lnSpc>
        <a:spcBef>
          <a:spcPts val="12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indent="-304792" algn="l" defTabSz="1219170" rtl="0" eaLnBrk="1" latinLnBrk="0" hangingPunct="1">
        <a:lnSpc>
          <a:spcPct val="90000"/>
        </a:lnSpc>
        <a:spcBef>
          <a:spcPts val="300"/>
        </a:spcBef>
        <a:buFont typeface="Tw Cen MT" panose="020B0602020104020603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indent="-304792" algn="l" defTabSz="1219170" rtl="0" eaLnBrk="1" latinLnBrk="0" hangingPunct="1">
        <a:lnSpc>
          <a:spcPct val="90000"/>
        </a:lnSpc>
        <a:spcBef>
          <a:spcPts val="300"/>
        </a:spcBef>
        <a:buFont typeface="Tw Cen MT" panose="020B0602020104020603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219170" indent="-304792" algn="l" defTabSz="1219170" rtl="0" eaLnBrk="1" latinLnBrk="0" hangingPunct="1">
        <a:lnSpc>
          <a:spcPct val="90000"/>
        </a:lnSpc>
        <a:spcBef>
          <a:spcPts val="300"/>
        </a:spcBef>
        <a:buFont typeface="Tw Cen MT" panose="020B0602020104020603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523962" indent="-304792" algn="l" defTabSz="1219170" rtl="0" eaLnBrk="1" latinLnBrk="0" hangingPunct="1">
        <a:lnSpc>
          <a:spcPct val="90000"/>
        </a:lnSpc>
        <a:spcBef>
          <a:spcPts val="300"/>
        </a:spcBef>
        <a:buFont typeface="Tw Cen MT" panose="020B0602020104020603" pitchFamily="34" charset="0"/>
        <a:buChar char="–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754" indent="-304792" algn="l" defTabSz="1219170" rtl="0" eaLnBrk="1" latinLnBrk="0" hangingPunct="1">
        <a:lnSpc>
          <a:spcPct val="90000"/>
        </a:lnSpc>
        <a:spcBef>
          <a:spcPts val="300"/>
        </a:spcBef>
        <a:buFont typeface="Tw Cen MT" panose="020B0602020104020603" pitchFamily="34" charset="0"/>
        <a:buChar char="–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133547" indent="-304792" algn="l" defTabSz="1219170" rtl="0" eaLnBrk="1" latinLnBrk="0" hangingPunct="1">
        <a:lnSpc>
          <a:spcPct val="90000"/>
        </a:lnSpc>
        <a:spcBef>
          <a:spcPts val="300"/>
        </a:spcBef>
        <a:buFont typeface="Tw Cen MT" panose="020B0602020104020603" pitchFamily="34" charset="0"/>
        <a:buChar char="–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438339" indent="-304792" algn="l" defTabSz="1219170" rtl="0" eaLnBrk="1" latinLnBrk="0" hangingPunct="1">
        <a:lnSpc>
          <a:spcPct val="90000"/>
        </a:lnSpc>
        <a:spcBef>
          <a:spcPts val="300"/>
        </a:spcBef>
        <a:buFont typeface="Tw Cen MT" panose="020B0602020104020603" pitchFamily="34" charset="0"/>
        <a:buChar char="–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3131" indent="-304792" algn="l" defTabSz="1219170" rtl="0" eaLnBrk="1" latinLnBrk="0" hangingPunct="1">
        <a:lnSpc>
          <a:spcPct val="90000"/>
        </a:lnSpc>
        <a:spcBef>
          <a:spcPts val="300"/>
        </a:spcBef>
        <a:buFont typeface="Tw Cen MT" panose="020B0602020104020603" pitchFamily="34" charset="0"/>
        <a:buChar char="–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17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17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17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17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17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17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17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17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1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104">
          <p15:clr>
            <a:srgbClr val="F26B43"/>
          </p15:clr>
        </p15:guide>
        <p15:guide id="2" pos="3840">
          <p15:clr>
            <a:srgbClr val="F26B43"/>
          </p15:clr>
        </p15:guide>
        <p15:guide id="4" pos="7224">
          <p15:clr>
            <a:srgbClr val="F26B43"/>
          </p15:clr>
        </p15:guide>
        <p15:guide id="5" pos="456">
          <p15:clr>
            <a:srgbClr val="F26B43"/>
          </p15:clr>
        </p15:guide>
        <p15:guide id="6" orient="horz" pos="254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6.png"/><Relationship Id="rId5" Type="http://schemas.microsoft.com/office/2007/relationships/hdphoto" Target="../media/hdphoto1.wdp"/><Relationship Id="rId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47.png"/><Relationship Id="rId4" Type="http://schemas.microsoft.com/office/2007/relationships/hdphoto" Target="../media/hdphoto2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48.jpeg"/><Relationship Id="rId4" Type="http://schemas.microsoft.com/office/2007/relationships/hdphoto" Target="../media/hdphoto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981727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284F5486-8EDE-4E2D-AF2B-0C5CB109C80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8FAFB"/>
              </a:clrFrom>
              <a:clrTo>
                <a:srgbClr val="F8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705662" y="2122415"/>
            <a:ext cx="1721987" cy="1594432"/>
          </a:xfrm>
          <a:prstGeom prst="rect">
            <a:avLst/>
          </a:prstGeom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D4A9CE7D-683B-44BA-B923-0E5381A108C0}"/>
              </a:ext>
            </a:extLst>
          </p:cNvPr>
          <p:cNvSpPr/>
          <p:nvPr/>
        </p:nvSpPr>
        <p:spPr>
          <a:xfrm>
            <a:off x="3691156" y="3624044"/>
            <a:ext cx="1728132" cy="654341"/>
          </a:xfrm>
          <a:prstGeom prst="roundRect">
            <a:avLst/>
          </a:prstGeom>
          <a:solidFill>
            <a:srgbClr val="145A8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sz="2800" b="1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07F642A5-07E2-4E9B-BC05-5D6C99D4B0C1}"/>
              </a:ext>
            </a:extLst>
          </p:cNvPr>
          <p:cNvSpPr/>
          <p:nvPr/>
        </p:nvSpPr>
        <p:spPr>
          <a:xfrm>
            <a:off x="6205723" y="3624044"/>
            <a:ext cx="1906504" cy="654341"/>
          </a:xfrm>
          <a:prstGeom prst="roundRect">
            <a:avLst/>
          </a:prstGeom>
          <a:solidFill>
            <a:srgbClr val="145A8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sz="2800" b="1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15BA3C5D-396B-4B2D-B151-ACFD234A6E0B}"/>
              </a:ext>
            </a:extLst>
          </p:cNvPr>
          <p:cNvSpPr/>
          <p:nvPr/>
        </p:nvSpPr>
        <p:spPr>
          <a:xfrm>
            <a:off x="9152389" y="3624044"/>
            <a:ext cx="1879134" cy="654341"/>
          </a:xfrm>
          <a:prstGeom prst="roundRect">
            <a:avLst/>
          </a:prstGeom>
          <a:solidFill>
            <a:srgbClr val="145A8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sz="2800" b="1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B2FDF6CC-CD5F-4D22-9FB6-246D0F5AE52D}"/>
              </a:ext>
            </a:extLst>
          </p:cNvPr>
          <p:cNvSpPr/>
          <p:nvPr/>
        </p:nvSpPr>
        <p:spPr>
          <a:xfrm>
            <a:off x="847288" y="3624044"/>
            <a:ext cx="1728132" cy="654341"/>
          </a:xfrm>
          <a:prstGeom prst="roundRect">
            <a:avLst/>
          </a:prstGeom>
          <a:solidFill>
            <a:srgbClr val="145A8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sz="2800" b="1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88F5D8F-97F6-4BBD-8CE3-3AFA46641290}"/>
              </a:ext>
            </a:extLst>
          </p:cNvPr>
          <p:cNvSpPr txBox="1"/>
          <p:nvPr/>
        </p:nvSpPr>
        <p:spPr>
          <a:xfrm>
            <a:off x="292874" y="0"/>
            <a:ext cx="11899126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3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 Premium Malt Cocktail Made Better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AE2F2D2-C3BD-4089-A1AB-BF16770BC059}"/>
              </a:ext>
            </a:extLst>
          </p:cNvPr>
          <p:cNvCxnSpPr/>
          <p:nvPr/>
        </p:nvCxnSpPr>
        <p:spPr>
          <a:xfrm>
            <a:off x="392462" y="816771"/>
            <a:ext cx="114300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71E1AF7-6CC3-439A-B9DA-DB6124442ABE}"/>
              </a:ext>
            </a:extLst>
          </p:cNvPr>
          <p:cNvSpPr txBox="1"/>
          <p:nvPr/>
        </p:nvSpPr>
        <p:spPr>
          <a:xfrm>
            <a:off x="738231" y="3632433"/>
            <a:ext cx="19126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Made with Blue Agave Nectar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03C90A-187B-45B4-913B-B7D3D2E4E143}"/>
              </a:ext>
            </a:extLst>
          </p:cNvPr>
          <p:cNvSpPr txBox="1"/>
          <p:nvPr/>
        </p:nvSpPr>
        <p:spPr>
          <a:xfrm>
            <a:off x="3850547" y="3632433"/>
            <a:ext cx="14345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Made with Lime Juice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DCF2A7-8D17-4D68-B38E-60E93B2F4189}"/>
              </a:ext>
            </a:extLst>
          </p:cNvPr>
          <p:cNvSpPr txBox="1"/>
          <p:nvPr/>
        </p:nvSpPr>
        <p:spPr>
          <a:xfrm>
            <a:off x="6186196" y="3623102"/>
            <a:ext cx="19221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No HFCS, </a:t>
            </a:r>
          </a:p>
          <a:p>
            <a:pPr algn="ctr"/>
            <a:r>
              <a:rPr lang="en-US" b="1" dirty="0">
                <a:solidFill>
                  <a:schemeClr val="bg1"/>
                </a:solidFill>
              </a:rPr>
              <a:t>Made with  Sugar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7761EF-532B-4B7A-8AF9-B760B3233FFB}"/>
              </a:ext>
            </a:extLst>
          </p:cNvPr>
          <p:cNvSpPr txBox="1"/>
          <p:nvPr/>
        </p:nvSpPr>
        <p:spPr>
          <a:xfrm>
            <a:off x="9118831" y="3632433"/>
            <a:ext cx="1921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Made with Mojito Mint Extract</a:t>
            </a:r>
          </a:p>
        </p:txBody>
      </p:sp>
      <p:pic>
        <p:nvPicPr>
          <p:cNvPr id="1026" name="Picture 2" descr="705604999">
            <a:extLst>
              <a:ext uri="{FF2B5EF4-FFF2-40B4-BE49-F238E27FC236}">
                <a16:creationId xmlns:a16="http://schemas.microsoft.com/office/drawing/2014/main" id="{48C34AF1-83AC-404B-A58A-C474C67361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270"/>
          <a:stretch/>
        </p:blipFill>
        <p:spPr bwMode="auto">
          <a:xfrm>
            <a:off x="9386102" y="2169341"/>
            <a:ext cx="1427308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AutoShape 4" descr="Sugar cane free icon">
            <a:extLst>
              <a:ext uri="{FF2B5EF4-FFF2-40B4-BE49-F238E27FC236}">
                <a16:creationId xmlns:a16="http://schemas.microsoft.com/office/drawing/2014/main" id="{674C296D-F88B-445A-9C98-8B35CD63D94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029200" y="2362200"/>
            <a:ext cx="2133600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B874276-FE60-44E3-BDA1-2D0A2D6D3AE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8FAFB"/>
              </a:clrFrom>
              <a:clrTo>
                <a:srgbClr val="F8FAFB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1613" b="94355" l="5776" r="58123">
                        <a14:foregroundMark x1="32130" y1="51613" x2="36101" y2="52419"/>
                        <a14:foregroundMark x1="56318" y1="93145" x2="58123" y2="87097"/>
                        <a14:backgroundMark x1="48014" y1="64516" x2="51986" y2="67742"/>
                      </a14:backgroundRemoval>
                    </a14:imgEffect>
                  </a14:imgLayer>
                </a14:imgProps>
              </a:ext>
            </a:extLst>
          </a:blip>
          <a:srcRect t="50200" r="36929"/>
          <a:stretch/>
        </p:blipFill>
        <p:spPr>
          <a:xfrm>
            <a:off x="6414440" y="2585212"/>
            <a:ext cx="1413944" cy="99954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AB15410-F955-45CF-B90A-57DC4DEF16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1396" y="2339655"/>
            <a:ext cx="1467855" cy="1261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672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ADACB34-7D09-4AC6-B4DD-69731968C2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8948" y="1653054"/>
            <a:ext cx="9247438" cy="4059683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7A9E338D-2EA3-45E5-AAF9-7E9CDC2495D6}"/>
              </a:ext>
            </a:extLst>
          </p:cNvPr>
          <p:cNvSpPr txBox="1">
            <a:spLocks/>
          </p:cNvSpPr>
          <p:nvPr/>
        </p:nvSpPr>
        <p:spPr>
          <a:xfrm>
            <a:off x="6096000" y="-92279"/>
            <a:ext cx="8878086" cy="9791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bg1"/>
                </a:solidFill>
                <a:latin typeface="Calibri Light" panose="020F0302020204030204"/>
              </a:rPr>
              <a:t>Cayman Jack Media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 Light" panose="020F0302020204030204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1CDD378-CDCD-4BB2-B857-F1D53BC23377}"/>
              </a:ext>
            </a:extLst>
          </p:cNvPr>
          <p:cNvSpPr txBox="1"/>
          <p:nvPr/>
        </p:nvSpPr>
        <p:spPr>
          <a:xfrm>
            <a:off x="292874" y="0"/>
            <a:ext cx="1140707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4400" b="1" kern="0" dirty="0">
                <a:solidFill>
                  <a:sysClr val="windowText" lastClr="000000"/>
                </a:solidFill>
              </a:rPr>
              <a:t>All Cayman Jack SKUs Continuing to Grow – </a:t>
            </a:r>
          </a:p>
          <a:p>
            <a:pPr lvl="0" algn="ctr">
              <a:defRPr/>
            </a:pPr>
            <a:r>
              <a:rPr lang="en-US" sz="4400" b="1" kern="0" dirty="0">
                <a:solidFill>
                  <a:sysClr val="windowText" lastClr="000000"/>
                </a:solidFill>
              </a:rPr>
              <a:t>12 Pack is Driving Growth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D13F1CB-F7F4-4F86-BB2A-BFD2B4497DA6}"/>
              </a:ext>
            </a:extLst>
          </p:cNvPr>
          <p:cNvCxnSpPr/>
          <p:nvPr/>
        </p:nvCxnSpPr>
        <p:spPr>
          <a:xfrm>
            <a:off x="392462" y="1521621"/>
            <a:ext cx="114300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39ABA319-0855-4D54-A8F4-578E2C1DA441}"/>
              </a:ext>
            </a:extLst>
          </p:cNvPr>
          <p:cNvSpPr txBox="1"/>
          <p:nvPr/>
        </p:nvSpPr>
        <p:spPr>
          <a:xfrm>
            <a:off x="0" y="6641161"/>
            <a:ext cx="62761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1200" kern="0" dirty="0">
                <a:solidFill>
                  <a:sysClr val="windowText" lastClr="000000"/>
                </a:solidFill>
              </a:rPr>
              <a:t>IRI, Total MULO + Conv – 4 Weeks &amp; CYTD ending 06/30/19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7A0C1B2-959D-43BC-A526-9DDDF733E1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100" y="2771059"/>
            <a:ext cx="1391620" cy="54691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C4154FB-BB33-4D34-8E8D-10E384EE2D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4974" y="4901436"/>
            <a:ext cx="1056713" cy="80062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FD1933C-C947-478D-AA75-141BF5FE93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1732" y="3394279"/>
            <a:ext cx="1003196" cy="695896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9426AC76-2D61-47DB-8DF4-F40BF08CC8F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1732" y="4166203"/>
            <a:ext cx="1003196" cy="711358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56FAAFC7-127B-45DF-B5D5-B025FC4BCB72}"/>
              </a:ext>
            </a:extLst>
          </p:cNvPr>
          <p:cNvSpPr/>
          <p:nvPr/>
        </p:nvSpPr>
        <p:spPr>
          <a:xfrm>
            <a:off x="1866122" y="4175256"/>
            <a:ext cx="2814520" cy="735233"/>
          </a:xfrm>
          <a:prstGeom prst="round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5583B045-9226-4837-B543-5E9E0DFDB4C9}"/>
              </a:ext>
            </a:extLst>
          </p:cNvPr>
          <p:cNvSpPr/>
          <p:nvPr/>
        </p:nvSpPr>
        <p:spPr>
          <a:xfrm>
            <a:off x="5043054" y="2676900"/>
            <a:ext cx="2815354" cy="735233"/>
          </a:xfrm>
          <a:prstGeom prst="round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7173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DDAA50B-3052-4F75-9054-4D023C3B8FDF}"/>
              </a:ext>
            </a:extLst>
          </p:cNvPr>
          <p:cNvSpPr/>
          <p:nvPr/>
        </p:nvSpPr>
        <p:spPr>
          <a:xfrm>
            <a:off x="3247054" y="2836506"/>
            <a:ext cx="1595534" cy="569167"/>
          </a:xfrm>
          <a:prstGeom prst="roundRect">
            <a:avLst/>
          </a:prstGeom>
          <a:solidFill>
            <a:srgbClr val="145A8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sz="2800" b="1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BA9B2C-FBC7-46D8-85A4-9C692FB09204}"/>
              </a:ext>
            </a:extLst>
          </p:cNvPr>
          <p:cNvSpPr txBox="1"/>
          <p:nvPr/>
        </p:nvSpPr>
        <p:spPr>
          <a:xfrm>
            <a:off x="0" y="0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4000" b="1" kern="0" dirty="0">
                <a:solidFill>
                  <a:sysClr val="windowText" lastClr="000000"/>
                </a:solidFill>
              </a:rPr>
              <a:t>Cayman Jack Focus Markets Grow Faster, Turn Harder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5A29DFE-466D-4431-919E-D102680F589B}"/>
              </a:ext>
            </a:extLst>
          </p:cNvPr>
          <p:cNvCxnSpPr/>
          <p:nvPr/>
        </p:nvCxnSpPr>
        <p:spPr>
          <a:xfrm>
            <a:off x="448445" y="896470"/>
            <a:ext cx="114300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Rectangle: Single Corner Snipped 14">
            <a:extLst>
              <a:ext uri="{FF2B5EF4-FFF2-40B4-BE49-F238E27FC236}">
                <a16:creationId xmlns:a16="http://schemas.microsoft.com/office/drawing/2014/main" id="{AAB6D3E9-E3F8-4BA0-8B75-72A6418F3238}"/>
              </a:ext>
            </a:extLst>
          </p:cNvPr>
          <p:cNvSpPr/>
          <p:nvPr/>
        </p:nvSpPr>
        <p:spPr>
          <a:xfrm>
            <a:off x="2640562" y="1530220"/>
            <a:ext cx="2948473" cy="727788"/>
          </a:xfrm>
          <a:prstGeom prst="snip1Rect">
            <a:avLst>
              <a:gd name="adj" fmla="val 50000"/>
            </a:avLst>
          </a:prstGeom>
          <a:solidFill>
            <a:srgbClr val="145A8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sz="2800" b="1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Rectangle: Single Corner Snipped 16">
            <a:extLst>
              <a:ext uri="{FF2B5EF4-FFF2-40B4-BE49-F238E27FC236}">
                <a16:creationId xmlns:a16="http://schemas.microsoft.com/office/drawing/2014/main" id="{C523F1F8-7450-47F9-9169-826B77F94582}"/>
              </a:ext>
            </a:extLst>
          </p:cNvPr>
          <p:cNvSpPr/>
          <p:nvPr/>
        </p:nvSpPr>
        <p:spPr>
          <a:xfrm flipH="1">
            <a:off x="7100596" y="1530221"/>
            <a:ext cx="2967134" cy="727788"/>
          </a:xfrm>
          <a:prstGeom prst="snip1Rect">
            <a:avLst>
              <a:gd name="adj" fmla="val 50000"/>
            </a:avLst>
          </a:prstGeom>
          <a:solidFill>
            <a:srgbClr val="145A8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sz="2800" b="1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93EA4F7-31D2-420C-9085-1B76EA486D51}"/>
              </a:ext>
            </a:extLst>
          </p:cNvPr>
          <p:cNvSpPr txBox="1"/>
          <p:nvPr/>
        </p:nvSpPr>
        <p:spPr>
          <a:xfrm>
            <a:off x="2640562" y="1604864"/>
            <a:ext cx="28085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Focus Markets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8CCDFD1-4CD1-4D30-80B8-C41833BFA094}"/>
              </a:ext>
            </a:extLst>
          </p:cNvPr>
          <p:cNvSpPr txBox="1"/>
          <p:nvPr/>
        </p:nvSpPr>
        <p:spPr>
          <a:xfrm>
            <a:off x="7259216" y="1576873"/>
            <a:ext cx="28085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Non-Focus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2AF7ED5-5781-426A-B22B-998F7C07BE01}"/>
              </a:ext>
            </a:extLst>
          </p:cNvPr>
          <p:cNvSpPr txBox="1"/>
          <p:nvPr/>
        </p:nvSpPr>
        <p:spPr>
          <a:xfrm>
            <a:off x="606492" y="3788228"/>
            <a:ext cx="194076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4000"/>
            </a:lvl1pPr>
          </a:lstStyle>
          <a:p>
            <a:r>
              <a:rPr lang="en-US" dirty="0"/>
              <a:t>Velocity</a:t>
            </a:r>
          </a:p>
          <a:p>
            <a:pPr algn="ctr"/>
            <a:r>
              <a:rPr lang="en-US" sz="1800" dirty="0"/>
              <a:t>(Weekly CEs)</a:t>
            </a:r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6BD3C39-3B34-4B7D-8EB8-431C2E0B7426}"/>
              </a:ext>
            </a:extLst>
          </p:cNvPr>
          <p:cNvSpPr txBox="1"/>
          <p:nvPr/>
        </p:nvSpPr>
        <p:spPr>
          <a:xfrm>
            <a:off x="-1" y="2817846"/>
            <a:ext cx="24539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dirty="0"/>
              <a:t>CE Volume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5FAD7DB-95E5-4AF6-8C83-46A4074F99FB}"/>
              </a:ext>
            </a:extLst>
          </p:cNvPr>
          <p:cNvSpPr txBox="1"/>
          <p:nvPr/>
        </p:nvSpPr>
        <p:spPr>
          <a:xfrm>
            <a:off x="3387012" y="2761860"/>
            <a:ext cx="13622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4000"/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+56%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64CBD6E1-F8E1-426F-8927-C37DD22910D5}"/>
              </a:ext>
            </a:extLst>
          </p:cNvPr>
          <p:cNvSpPr/>
          <p:nvPr/>
        </p:nvSpPr>
        <p:spPr>
          <a:xfrm>
            <a:off x="7753738" y="2901820"/>
            <a:ext cx="1595534" cy="569167"/>
          </a:xfrm>
          <a:prstGeom prst="roundRect">
            <a:avLst/>
          </a:prstGeom>
          <a:solidFill>
            <a:srgbClr val="145A8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sz="2800" b="1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1462DB6-D5BB-4BA4-9F64-7C272741646C}"/>
              </a:ext>
            </a:extLst>
          </p:cNvPr>
          <p:cNvSpPr txBox="1"/>
          <p:nvPr/>
        </p:nvSpPr>
        <p:spPr>
          <a:xfrm>
            <a:off x="7903029" y="2827174"/>
            <a:ext cx="13249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4000"/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+38%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43C53873-F034-4859-812C-6B9A332EC2A3}"/>
              </a:ext>
            </a:extLst>
          </p:cNvPr>
          <p:cNvSpPr/>
          <p:nvPr/>
        </p:nvSpPr>
        <p:spPr>
          <a:xfrm>
            <a:off x="3247054" y="3974841"/>
            <a:ext cx="1595534" cy="569167"/>
          </a:xfrm>
          <a:prstGeom prst="roundRect">
            <a:avLst/>
          </a:prstGeom>
          <a:solidFill>
            <a:srgbClr val="145A8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sz="2800" b="1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548C670-6318-48F7-BA3C-2E1D3E68A0FE}"/>
              </a:ext>
            </a:extLst>
          </p:cNvPr>
          <p:cNvSpPr txBox="1"/>
          <p:nvPr/>
        </p:nvSpPr>
        <p:spPr>
          <a:xfrm>
            <a:off x="3387012" y="3900195"/>
            <a:ext cx="13342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4000"/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0.59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9FFEA805-E23B-498E-AC71-049AE65A960F}"/>
              </a:ext>
            </a:extLst>
          </p:cNvPr>
          <p:cNvSpPr/>
          <p:nvPr/>
        </p:nvSpPr>
        <p:spPr>
          <a:xfrm>
            <a:off x="7725747" y="3928188"/>
            <a:ext cx="1595534" cy="569167"/>
          </a:xfrm>
          <a:prstGeom prst="roundRect">
            <a:avLst/>
          </a:prstGeom>
          <a:solidFill>
            <a:srgbClr val="145A8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sz="2800" b="1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1A6A7A9-5BD0-46AB-AD0F-59E4EAD6004E}"/>
              </a:ext>
            </a:extLst>
          </p:cNvPr>
          <p:cNvSpPr txBox="1"/>
          <p:nvPr/>
        </p:nvSpPr>
        <p:spPr>
          <a:xfrm>
            <a:off x="7940351" y="3853542"/>
            <a:ext cx="12503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4000"/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0.53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351FDD78-473E-4290-AACC-5574E321E94E}"/>
              </a:ext>
            </a:extLst>
          </p:cNvPr>
          <p:cNvSpPr/>
          <p:nvPr/>
        </p:nvSpPr>
        <p:spPr>
          <a:xfrm>
            <a:off x="2303015" y="5527377"/>
            <a:ext cx="8514080" cy="629920"/>
          </a:xfrm>
          <a:prstGeom prst="roundRect">
            <a:avLst/>
          </a:prstGeom>
          <a:solidFill>
            <a:srgbClr val="145A8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2019 is 5</a:t>
            </a:r>
            <a:r>
              <a:rPr kumimoji="0" lang="en-US" sz="2800" b="1" i="0" u="none" strike="noStrike" kern="1200" cap="none" spc="0" normalizeH="0" baseline="3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consecutive year of 20+% depletions growth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D0216DC-0A84-4747-9035-B896EF4B5B6B}"/>
              </a:ext>
            </a:extLst>
          </p:cNvPr>
          <p:cNvSpPr txBox="1"/>
          <p:nvPr/>
        </p:nvSpPr>
        <p:spPr>
          <a:xfrm>
            <a:off x="-9331" y="6679392"/>
            <a:ext cx="50478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457200">
              <a:defRPr/>
            </a:pPr>
            <a:r>
              <a:rPr lang="en-US" sz="800" dirty="0">
                <a:solidFill>
                  <a:schemeClr val="bg1"/>
                </a:solidFill>
              </a:rPr>
              <a:t>QLIKVIEW Internal Sales Data, CYTD Ending 7/23/19</a:t>
            </a:r>
          </a:p>
          <a:p>
            <a:pPr lvl="0" algn="r" defTabSz="457200">
              <a:defRPr/>
            </a:pP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22794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7A9E338D-2EA3-45E5-AAF9-7E9CDC2495D6}"/>
              </a:ext>
            </a:extLst>
          </p:cNvPr>
          <p:cNvSpPr txBox="1">
            <a:spLocks/>
          </p:cNvSpPr>
          <p:nvPr/>
        </p:nvSpPr>
        <p:spPr>
          <a:xfrm>
            <a:off x="6096000" y="-92279"/>
            <a:ext cx="8878086" cy="9791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Cayman Jack Media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1CDD378-CDCD-4BB2-B857-F1D53BC23377}"/>
              </a:ext>
            </a:extLst>
          </p:cNvPr>
          <p:cNvSpPr txBox="1"/>
          <p:nvPr/>
        </p:nvSpPr>
        <p:spPr>
          <a:xfrm>
            <a:off x="292874" y="0"/>
            <a:ext cx="11899126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3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Cayman Jack Strategy Driving Double-Digit Growth 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CCB47CA-24E6-4DCB-A82B-8DADAD5BB717}"/>
              </a:ext>
            </a:extLst>
          </p:cNvPr>
          <p:cNvSpPr/>
          <p:nvPr/>
        </p:nvSpPr>
        <p:spPr>
          <a:xfrm>
            <a:off x="2601595" y="4454356"/>
            <a:ext cx="8514080" cy="629920"/>
          </a:xfrm>
          <a:prstGeom prst="roundRect">
            <a:avLst/>
          </a:prstGeom>
          <a:solidFill>
            <a:srgbClr val="145A8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>
                <a:solidFill>
                  <a:prstClr val="white"/>
                </a:solidFill>
                <a:latin typeface="Calibri" panose="020F0502020204030204"/>
              </a:rPr>
              <a:t>National media &amp; PR support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980F3E63-F5F6-4F03-80C3-C6708FF63293}"/>
              </a:ext>
            </a:extLst>
          </p:cNvPr>
          <p:cNvSpPr/>
          <p:nvPr/>
        </p:nvSpPr>
        <p:spPr>
          <a:xfrm>
            <a:off x="2601595" y="1799386"/>
            <a:ext cx="8514080" cy="629920"/>
          </a:xfrm>
          <a:prstGeom prst="roundRect">
            <a:avLst/>
          </a:prstGeom>
          <a:solidFill>
            <a:srgbClr val="145A8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800" b="1" dirty="0">
                <a:solidFill>
                  <a:prstClr val="white"/>
                </a:solidFill>
                <a:latin typeface="Calibri" panose="020F0502020204030204"/>
              </a:rPr>
              <a:t>Investment and focus drive incremental growth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3A5BC1BA-B93B-48B5-9B95-F20B782D0E73}"/>
              </a:ext>
            </a:extLst>
          </p:cNvPr>
          <p:cNvSpPr/>
          <p:nvPr/>
        </p:nvSpPr>
        <p:spPr>
          <a:xfrm>
            <a:off x="2601595" y="3099968"/>
            <a:ext cx="8514080" cy="629920"/>
          </a:xfrm>
          <a:prstGeom prst="roundRect">
            <a:avLst/>
          </a:prstGeom>
          <a:solidFill>
            <a:srgbClr val="145A8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800" b="1" dirty="0">
                <a:solidFill>
                  <a:prstClr val="white"/>
                </a:solidFill>
                <a:latin typeface="Calibri" panose="020F0502020204030204"/>
              </a:rPr>
              <a:t>National expansion in 2020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BA48B97-06D7-4D97-9338-7E599195C861}"/>
              </a:ext>
            </a:extLst>
          </p:cNvPr>
          <p:cNvCxnSpPr/>
          <p:nvPr/>
        </p:nvCxnSpPr>
        <p:spPr>
          <a:xfrm>
            <a:off x="392462" y="816771"/>
            <a:ext cx="114300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ABC9B90E-7829-4279-A452-6CBB1FAEEE3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52784" y="1790091"/>
            <a:ext cx="649481" cy="67741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1B8D3F5-049E-4FB2-AEB6-1258A9BE681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64777" y="3079362"/>
            <a:ext cx="1143124" cy="74076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1DD6E86-EC39-4899-A077-F7262D7E498C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83360" y="4348740"/>
            <a:ext cx="465081" cy="893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023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FFDEB169-6F17-4D49-BB44-449E5B287892}"/>
              </a:ext>
            </a:extLst>
          </p:cNvPr>
          <p:cNvSpPr/>
          <p:nvPr/>
        </p:nvSpPr>
        <p:spPr>
          <a:xfrm>
            <a:off x="4127383" y="4168540"/>
            <a:ext cx="5905233" cy="1727788"/>
          </a:xfrm>
          <a:prstGeom prst="rect">
            <a:avLst/>
          </a:prstGeom>
          <a:noFill/>
          <a:ln>
            <a:solidFill>
              <a:sysClr val="windowText" lastClr="000000"/>
            </a:solidFill>
          </a:ln>
        </p:spPr>
        <p:txBody>
          <a:bodyPr wrap="square" rtlCol="0">
            <a:noAutofit/>
          </a:bodyPr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sng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sng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Flavors</a:t>
            </a: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 </a:t>
            </a:r>
            <a:r>
              <a:rPr kumimoji="0" lang="en-US" sz="14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Moscow Mule</a:t>
            </a:r>
          </a:p>
          <a:p>
            <a:pPr lvl="0" defTabSz="914354">
              <a:defRPr/>
            </a:pPr>
            <a:r>
              <a:rPr kumimoji="0" lang="en-US" sz="1400" b="1" i="0" u="sng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UPC</a:t>
            </a:r>
            <a:r>
              <a:rPr kumimoji="0" lang="en-US" sz="1400" i="0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TBD</a:t>
            </a:r>
            <a:endParaRPr lang="en-US" sz="1400" dirty="0"/>
          </a:p>
          <a:p>
            <a:pPr lvl="0" defTabSz="914354">
              <a:defRPr/>
            </a:pPr>
            <a:r>
              <a:rPr kumimoji="0" lang="en-US" sz="1400" b="1" i="0" u="sng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Format</a:t>
            </a: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:  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6-Pack, 12oz Bottles– 5.8% ABV </a:t>
            </a:r>
          </a:p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sng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PTC</a:t>
            </a: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: </a:t>
            </a:r>
            <a:r>
              <a:rPr kumimoji="0" lang="en-US" sz="14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$9.99</a:t>
            </a:r>
          </a:p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sng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Timing</a:t>
            </a: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Shipping February 1, 2020</a:t>
            </a:r>
          </a:p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sng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Launch States</a:t>
            </a: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National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BE84439-10CF-4816-B8ED-F6E427D01C89}"/>
              </a:ext>
            </a:extLst>
          </p:cNvPr>
          <p:cNvSpPr/>
          <p:nvPr/>
        </p:nvSpPr>
        <p:spPr>
          <a:xfrm>
            <a:off x="5797484" y="3840399"/>
            <a:ext cx="2743200" cy="457200"/>
          </a:xfrm>
          <a:prstGeom prst="rect">
            <a:avLst/>
          </a:prstGeom>
          <a:solidFill>
            <a:srgbClr val="145A8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800" b="1" dirty="0">
                <a:solidFill>
                  <a:prstClr val="white"/>
                </a:solidFill>
                <a:latin typeface="Calibri" panose="020F0502020204030204"/>
              </a:rPr>
              <a:t>Approach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3C818DB-CF44-4DD1-932B-AF2C9920EFF1}"/>
              </a:ext>
            </a:extLst>
          </p:cNvPr>
          <p:cNvSpPr/>
          <p:nvPr/>
        </p:nvSpPr>
        <p:spPr>
          <a:xfrm>
            <a:off x="3508310" y="1431121"/>
            <a:ext cx="8313576" cy="2123841"/>
          </a:xfrm>
          <a:prstGeom prst="rect">
            <a:avLst/>
          </a:prstGeom>
          <a:noFill/>
          <a:ln>
            <a:solidFill>
              <a:sysClr val="windowText" lastClr="000000"/>
            </a:solidFill>
          </a:ln>
        </p:spPr>
        <p:txBody>
          <a:bodyPr wrap="square" rtlCol="0">
            <a:noAutofit/>
          </a:bodyPr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sng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1" i="0" u="sng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Cayman Jack Continues Growing!</a:t>
            </a:r>
            <a:r>
              <a:rPr kumimoji="0" lang="en-US" sz="1600" i="0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– Cayman Jack volume has grown 42% year to date</a:t>
            </a:r>
            <a:r>
              <a:rPr kumimoji="0" lang="en-US" sz="1600" i="0" strike="noStrike" kern="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  <a:p>
            <a:pPr marR="0" lvl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sz="1600" b="1" i="0" u="sng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600" b="1" u="sng" kern="0" dirty="0">
                <a:solidFill>
                  <a:prstClr val="black"/>
                </a:solidFill>
                <a:latin typeface="Calibri" panose="020F0502020204030204"/>
              </a:rPr>
              <a:t>In the Format Consumers Demand!</a:t>
            </a:r>
            <a:r>
              <a:rPr lang="en-US" sz="1600" b="1" kern="0" dirty="0">
                <a:solidFill>
                  <a:prstClr val="black"/>
                </a:solidFill>
                <a:latin typeface="Calibri" panose="020F0502020204030204"/>
              </a:rPr>
              <a:t> –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lang="en-US" sz="1600" kern="0" dirty="0">
                <a:solidFill>
                  <a:prstClr val="black"/>
                </a:solidFill>
                <a:latin typeface="Calibri" panose="020F0502020204030204"/>
              </a:rPr>
              <a:t>6-Pack glass is growing in every channel by over 30%</a:t>
            </a:r>
            <a:r>
              <a:rPr lang="en-US" sz="1600" kern="0" baseline="30000" dirty="0">
                <a:solidFill>
                  <a:prstClr val="black"/>
                </a:solidFill>
                <a:latin typeface="Calibri" panose="020F0502020204030204"/>
              </a:rPr>
              <a:t>2</a:t>
            </a:r>
            <a:endParaRPr kumimoji="0" lang="en-US" sz="1600" b="0" i="0" u="none" strike="noStrike" kern="0" cap="none" spc="0" normalizeH="0" baseline="3000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1600" kern="0" baseline="30000" dirty="0">
              <a:solidFill>
                <a:sysClr val="windowText" lastClr="000000"/>
              </a:solidFill>
              <a:latin typeface="Calibri" panose="020F0502020204030204"/>
            </a:endParaRPr>
          </a:p>
          <a:p>
            <a:pPr marL="285750" indent="-285750" defTabSz="914354">
              <a:buFont typeface="Arial" panose="020B0604020202020204" pitchFamily="34" charset="0"/>
              <a:buChar char="•"/>
              <a:defRPr/>
            </a:pPr>
            <a:r>
              <a:rPr lang="en-US" sz="1600" b="1" u="sng" kern="0" dirty="0">
                <a:solidFill>
                  <a:prstClr val="black"/>
                </a:solidFill>
              </a:rPr>
              <a:t>The Cocktail Flavors Consumers Love!</a:t>
            </a:r>
            <a:r>
              <a:rPr lang="en-US" sz="1600" u="sng" kern="0" dirty="0">
                <a:solidFill>
                  <a:prstClr val="black"/>
                </a:solidFill>
              </a:rPr>
              <a:t> </a:t>
            </a:r>
            <a:r>
              <a:rPr lang="en-US" sz="1600" kern="0" dirty="0">
                <a:solidFill>
                  <a:prstClr val="black"/>
                </a:solidFill>
              </a:rPr>
              <a:t>- Moscow Mule is Consistently ranked in the Top-10 most Popular Cocktails in the World</a:t>
            </a:r>
            <a:r>
              <a:rPr lang="en-US" sz="1600" kern="0" baseline="30000" dirty="0">
                <a:solidFill>
                  <a:sysClr val="windowText" lastClr="000000"/>
                </a:solidFill>
              </a:rPr>
              <a:t>3</a:t>
            </a:r>
          </a:p>
          <a:p>
            <a:pPr marR="0" lvl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sz="1600" b="0" i="0" u="sng" strike="noStrike" kern="0" cap="none" spc="0" normalizeH="0" baseline="3000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457200" marR="0" lvl="1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600" b="1" i="0" u="sng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7D5D6C2-C3A4-4FA1-853D-A1A9D9605E9B}"/>
              </a:ext>
            </a:extLst>
          </p:cNvPr>
          <p:cNvSpPr txBox="1"/>
          <p:nvPr/>
        </p:nvSpPr>
        <p:spPr>
          <a:xfrm>
            <a:off x="1524000" y="270961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Cayman Jack Moscow Mule 6-Pack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DA90BCE1-8A1A-4C90-A5EB-9F5E4906441D}"/>
              </a:ext>
            </a:extLst>
          </p:cNvPr>
          <p:cNvSpPr/>
          <p:nvPr/>
        </p:nvSpPr>
        <p:spPr>
          <a:xfrm>
            <a:off x="5797484" y="1125315"/>
            <a:ext cx="2743200" cy="457200"/>
          </a:xfrm>
          <a:prstGeom prst="roundRect">
            <a:avLst/>
          </a:prstGeom>
          <a:solidFill>
            <a:srgbClr val="145A8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800" b="1" dirty="0">
                <a:solidFill>
                  <a:prstClr val="white"/>
                </a:solidFill>
                <a:latin typeface="Calibri" panose="020F0502020204030204"/>
              </a:rPr>
              <a:t>Opportunity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EA902A8-D01F-4C58-B167-9E1CEDF59CA4}"/>
              </a:ext>
            </a:extLst>
          </p:cNvPr>
          <p:cNvSpPr txBox="1"/>
          <p:nvPr/>
        </p:nvSpPr>
        <p:spPr>
          <a:xfrm>
            <a:off x="2159384" y="4663102"/>
            <a:ext cx="774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FOB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497782-601B-40E2-9326-0D3098140CB2}"/>
              </a:ext>
            </a:extLst>
          </p:cNvPr>
          <p:cNvSpPr txBox="1"/>
          <p:nvPr/>
        </p:nvSpPr>
        <p:spPr>
          <a:xfrm>
            <a:off x="-9331" y="6679392"/>
            <a:ext cx="816428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457200">
              <a:defRPr/>
            </a:pPr>
            <a:r>
              <a:rPr lang="en-US" sz="800" dirty="0">
                <a:solidFill>
                  <a:schemeClr val="bg1"/>
                </a:solidFill>
              </a:rPr>
              <a:t>1)  &amp; 2)IRI, </a:t>
            </a:r>
            <a:r>
              <a:rPr lang="en-US" sz="800" kern="0" dirty="0">
                <a:solidFill>
                  <a:prstClr val="white"/>
                </a:solidFill>
                <a:cs typeface="Helvetica" panose="020B0604020202020204" pitchFamily="34" charset="0"/>
              </a:rPr>
              <a:t>Total US MULC</a:t>
            </a:r>
            <a:r>
              <a:rPr lang="en-US" sz="800" dirty="0">
                <a:solidFill>
                  <a:schemeClr val="bg1"/>
                </a:solidFill>
              </a:rPr>
              <a:t>, CYTD ending 7/14/19  3) Drinks International Cocktail Ratings 2016-2019  3) IRI, </a:t>
            </a:r>
            <a:r>
              <a:rPr lang="en-US" sz="800" kern="0" dirty="0">
                <a:solidFill>
                  <a:prstClr val="white"/>
                </a:solidFill>
                <a:cs typeface="Helvetica" panose="020B0604020202020204" pitchFamily="34" charset="0"/>
              </a:rPr>
              <a:t>Total US MULO+C</a:t>
            </a:r>
            <a:r>
              <a:rPr lang="en-US" sz="800" dirty="0">
                <a:solidFill>
                  <a:schemeClr val="bg1"/>
                </a:solidFill>
              </a:rPr>
              <a:t>, CYTD ending 7/7/19 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AFB6A949-C078-4C6D-9B67-99907F51F36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82" t="23277" r="16139" b="24371"/>
          <a:stretch/>
        </p:blipFill>
        <p:spPr bwMode="auto">
          <a:xfrm>
            <a:off x="322450" y="2164587"/>
            <a:ext cx="2882615" cy="23254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100283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FFDEB169-6F17-4D49-BB44-449E5B287892}"/>
              </a:ext>
            </a:extLst>
          </p:cNvPr>
          <p:cNvSpPr/>
          <p:nvPr/>
        </p:nvSpPr>
        <p:spPr>
          <a:xfrm>
            <a:off x="4127383" y="4168540"/>
            <a:ext cx="5905233" cy="1727788"/>
          </a:xfrm>
          <a:prstGeom prst="rect">
            <a:avLst/>
          </a:prstGeom>
          <a:noFill/>
          <a:ln>
            <a:solidFill>
              <a:sysClr val="windowText" lastClr="000000"/>
            </a:solidFill>
          </a:ln>
        </p:spPr>
        <p:txBody>
          <a:bodyPr wrap="square" rtlCol="0">
            <a:noAutofit/>
          </a:bodyPr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sng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sng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Flavor</a:t>
            </a: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 </a:t>
            </a:r>
            <a:r>
              <a:rPr kumimoji="0" lang="en-US" sz="14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Margarita</a:t>
            </a:r>
          </a:p>
          <a:p>
            <a:pPr lvl="0" defTabSz="914354">
              <a:defRPr/>
            </a:pPr>
            <a:r>
              <a:rPr kumimoji="0" lang="en-US" sz="1400" b="1" i="0" u="sng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UPC</a:t>
            </a:r>
            <a:r>
              <a:rPr kumimoji="0" lang="en-US" sz="1400" i="0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TBD</a:t>
            </a:r>
            <a:endParaRPr lang="en-US" sz="1400" dirty="0"/>
          </a:p>
          <a:p>
            <a:pPr lvl="0" defTabSz="914354">
              <a:defRPr/>
            </a:pPr>
            <a:r>
              <a:rPr kumimoji="0" lang="en-US" sz="1400" b="1" i="0" u="sng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Format</a:t>
            </a: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:  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Single, 19.2oz – 5.8% ABV </a:t>
            </a:r>
          </a:p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sng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PTC</a:t>
            </a: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: </a:t>
            </a:r>
            <a:r>
              <a:rPr kumimoji="0" lang="en-US" sz="14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$2.59</a:t>
            </a:r>
          </a:p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sng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Timing</a:t>
            </a: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Shipping February 1, 2020</a:t>
            </a:r>
          </a:p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sng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Launch States</a:t>
            </a: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National</a:t>
            </a:r>
          </a:p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BE84439-10CF-4816-B8ED-F6E427D01C89}"/>
              </a:ext>
            </a:extLst>
          </p:cNvPr>
          <p:cNvSpPr/>
          <p:nvPr/>
        </p:nvSpPr>
        <p:spPr>
          <a:xfrm>
            <a:off x="5797484" y="3840399"/>
            <a:ext cx="2743200" cy="457200"/>
          </a:xfrm>
          <a:prstGeom prst="rect">
            <a:avLst/>
          </a:prstGeom>
          <a:solidFill>
            <a:srgbClr val="145A8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800" b="1" dirty="0">
                <a:solidFill>
                  <a:prstClr val="white"/>
                </a:solidFill>
                <a:latin typeface="Calibri" panose="020F0502020204030204"/>
              </a:rPr>
              <a:t>Approach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7D5D6C2-C3A4-4FA1-853D-A1A9D9605E9B}"/>
              </a:ext>
            </a:extLst>
          </p:cNvPr>
          <p:cNvSpPr txBox="1"/>
          <p:nvPr/>
        </p:nvSpPr>
        <p:spPr>
          <a:xfrm>
            <a:off x="1524000" y="270961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Cayman Jack Margarita 19.2oz Single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1CF4479-CB6C-4652-9821-31B8C5D0AE91}"/>
              </a:ext>
            </a:extLst>
          </p:cNvPr>
          <p:cNvSpPr txBox="1"/>
          <p:nvPr/>
        </p:nvSpPr>
        <p:spPr>
          <a:xfrm>
            <a:off x="-9331" y="6679392"/>
            <a:ext cx="75018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457200">
              <a:defRPr/>
            </a:pPr>
            <a:r>
              <a:rPr lang="en-US" sz="800" dirty="0">
                <a:solidFill>
                  <a:schemeClr val="bg1"/>
                </a:solidFill>
              </a:rPr>
              <a:t>1) IRI, </a:t>
            </a:r>
            <a:r>
              <a:rPr lang="en-US" sz="800" kern="0" dirty="0">
                <a:solidFill>
                  <a:prstClr val="white"/>
                </a:solidFill>
                <a:cs typeface="Helvetica" panose="020B0604020202020204" pitchFamily="34" charset="0"/>
              </a:rPr>
              <a:t>Total US C-Store</a:t>
            </a:r>
            <a:r>
              <a:rPr lang="en-US" sz="800" dirty="0">
                <a:solidFill>
                  <a:schemeClr val="bg1"/>
                </a:solidFill>
              </a:rPr>
              <a:t>, 4-weeks ending 7/14/19  2)IRI, </a:t>
            </a:r>
            <a:r>
              <a:rPr lang="en-US" sz="800" kern="0" dirty="0">
                <a:solidFill>
                  <a:prstClr val="white"/>
                </a:solidFill>
                <a:cs typeface="Helvetica" panose="020B0604020202020204" pitchFamily="34" charset="0"/>
              </a:rPr>
              <a:t>Total US MULO+C</a:t>
            </a:r>
            <a:r>
              <a:rPr lang="en-US" sz="800" kern="0" dirty="0">
                <a:solidFill>
                  <a:schemeClr val="bg1"/>
                </a:solidFill>
                <a:cs typeface="Helvetica" panose="020B0604020202020204" pitchFamily="34" charset="0"/>
              </a:rPr>
              <a:t>, CYTD</a:t>
            </a:r>
            <a:r>
              <a:rPr lang="en-US" sz="800" dirty="0">
                <a:solidFill>
                  <a:schemeClr val="bg1"/>
                </a:solidFill>
              </a:rPr>
              <a:t> weeks ending  07/14/19 3)IRI</a:t>
            </a:r>
          </a:p>
          <a:p>
            <a:pPr lvl="0" algn="r" defTabSz="457200">
              <a:defRPr/>
            </a:pP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 descr="A can of soda&#10;&#10;Description automatically generated">
            <a:extLst>
              <a:ext uri="{FF2B5EF4-FFF2-40B4-BE49-F238E27FC236}">
                <a16:creationId xmlns:a16="http://schemas.microsoft.com/office/drawing/2014/main" id="{F2B45E45-A0E3-4EB7-8252-A1F2F93569C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-10000" contras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670" t="12109" r="20975" b="15782"/>
          <a:stretch/>
        </p:blipFill>
        <p:spPr>
          <a:xfrm>
            <a:off x="597159" y="1007706"/>
            <a:ext cx="2388637" cy="4945226"/>
          </a:xfrm>
          <a:prstGeom prst="rect">
            <a:avLst/>
          </a:prstGeom>
          <a:noFill/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2A641D5-F491-47BE-B464-1D43B8BD0C46}"/>
              </a:ext>
            </a:extLst>
          </p:cNvPr>
          <p:cNvSpPr/>
          <p:nvPr/>
        </p:nvSpPr>
        <p:spPr>
          <a:xfrm>
            <a:off x="2920482" y="1431122"/>
            <a:ext cx="9144000" cy="1871916"/>
          </a:xfrm>
          <a:prstGeom prst="rect">
            <a:avLst/>
          </a:prstGeom>
          <a:noFill/>
          <a:ln>
            <a:solidFill>
              <a:sysClr val="windowText" lastClr="000000"/>
            </a:solidFill>
          </a:ln>
        </p:spPr>
        <p:txBody>
          <a:bodyPr wrap="square" rtlCol="0">
            <a:noAutofit/>
          </a:bodyPr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sng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1" i="0" u="sng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Cayman Jack is Growing in C-Store!</a:t>
            </a:r>
            <a:r>
              <a:rPr kumimoji="0" lang="en-US" sz="1600" i="0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- Cayman Jack’s highest growth channel is C-Store (+46%)</a:t>
            </a:r>
            <a:r>
              <a:rPr kumimoji="0" lang="en-US" sz="1600" i="0" strike="noStrike" kern="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  <a:endParaRPr kumimoji="0" lang="en-US" sz="1600" b="1" i="0" u="sng" strike="noStrike" kern="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600" b="1" i="0" u="sng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1" i="0" u="sng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Singles win C-Store!</a:t>
            </a:r>
            <a:r>
              <a:rPr lang="en-US" sz="1600" b="1" kern="0" dirty="0">
                <a:solidFill>
                  <a:prstClr val="black"/>
                </a:solidFill>
                <a:latin typeface="Calibri" panose="020F0502020204030204"/>
              </a:rPr>
              <a:t> -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</a:t>
            </a:r>
            <a:r>
              <a:rPr lang="en-US" sz="1600" kern="0" dirty="0">
                <a:solidFill>
                  <a:prstClr val="black"/>
                </a:solidFill>
                <a:latin typeface="Calibri" panose="020F0502020204030204"/>
              </a:rPr>
              <a:t>FMB Singles account for 71% of all FMB dollars</a:t>
            </a:r>
            <a:r>
              <a:rPr lang="en-US" sz="1600" kern="0" baseline="30000" dirty="0">
                <a:solidFill>
                  <a:prstClr val="black"/>
                </a:solidFill>
                <a:latin typeface="Calibri" panose="020F0502020204030204"/>
              </a:rPr>
              <a:t>2</a:t>
            </a:r>
            <a:endParaRPr kumimoji="0" lang="en-US" sz="1600" b="0" i="0" u="none" strike="noStrike" kern="0" cap="none" spc="0" normalizeH="0" baseline="3000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600" b="1" i="0" u="sng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600" b="1" u="sng" kern="0" dirty="0">
                <a:solidFill>
                  <a:prstClr val="black"/>
                </a:solidFill>
                <a:latin typeface="Calibri" panose="020F0502020204030204"/>
              </a:rPr>
              <a:t>Cayman Jack Margarita is #1 in Food!</a:t>
            </a:r>
            <a:r>
              <a:rPr lang="en-US" sz="1600" kern="0" baseline="30000" dirty="0">
                <a:solidFill>
                  <a:prstClr val="black"/>
                </a:solidFill>
                <a:latin typeface="Calibri" panose="020F0502020204030204"/>
              </a:rPr>
              <a:t>3</a:t>
            </a:r>
            <a:r>
              <a:rPr lang="en-US" sz="1600" b="1" kern="0" dirty="0">
                <a:solidFill>
                  <a:prstClr val="black"/>
                </a:solidFill>
                <a:latin typeface="Calibri" panose="020F0502020204030204"/>
              </a:rPr>
              <a:t> –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lang="en-US" sz="1600" kern="0" dirty="0">
                <a:solidFill>
                  <a:prstClr val="black"/>
                </a:solidFill>
                <a:latin typeface="Calibri" panose="020F0502020204030204"/>
              </a:rPr>
              <a:t>Cayman Jack has the #1 growing large format Margarita,  				n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ow it’s in a format that can push </a:t>
            </a:r>
            <a:r>
              <a:rPr lang="en-US" sz="1600" kern="0" dirty="0">
                <a:solidFill>
                  <a:prstClr val="black"/>
                </a:solidFill>
                <a:latin typeface="Calibri" panose="020F0502020204030204"/>
              </a:rPr>
              <a:t>even more growth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in C-Store</a:t>
            </a:r>
            <a:endParaRPr kumimoji="0" lang="en-US" sz="1600" b="0" i="0" u="sng" strike="noStrike" kern="0" cap="none" spc="0" normalizeH="0" baseline="3000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457200" marR="0" lvl="1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600" b="1" i="0" u="sng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A90BCE1-8A1A-4C90-A5EB-9F5E4906441D}"/>
              </a:ext>
            </a:extLst>
          </p:cNvPr>
          <p:cNvSpPr/>
          <p:nvPr/>
        </p:nvSpPr>
        <p:spPr>
          <a:xfrm>
            <a:off x="5797484" y="1125315"/>
            <a:ext cx="2743200" cy="457200"/>
          </a:xfrm>
          <a:prstGeom prst="rect">
            <a:avLst/>
          </a:prstGeom>
          <a:solidFill>
            <a:srgbClr val="145A8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800" b="1" dirty="0">
                <a:solidFill>
                  <a:prstClr val="white"/>
                </a:solidFill>
                <a:latin typeface="Calibri" panose="020F0502020204030204"/>
              </a:rPr>
              <a:t>Opportunity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1DE954-E5B9-486E-9622-19F92E0AB6AD}"/>
              </a:ext>
            </a:extLst>
          </p:cNvPr>
          <p:cNvSpPr txBox="1"/>
          <p:nvPr/>
        </p:nvSpPr>
        <p:spPr>
          <a:xfrm>
            <a:off x="2136710" y="6120883"/>
            <a:ext cx="774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FOB</a:t>
            </a:r>
          </a:p>
        </p:txBody>
      </p:sp>
      <p:pic>
        <p:nvPicPr>
          <p:cNvPr id="12" name="Picture 11" descr="A can of soda&#10;&#10;Description automatically generated">
            <a:extLst>
              <a:ext uri="{FF2B5EF4-FFF2-40B4-BE49-F238E27FC236}">
                <a16:creationId xmlns:a16="http://schemas.microsoft.com/office/drawing/2014/main" id="{2CBE2CF2-45E5-4C73-9EA2-8690B13104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6448" y="-466530"/>
            <a:ext cx="4861249" cy="8064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7995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FFDEB169-6F17-4D49-BB44-449E5B287892}"/>
              </a:ext>
            </a:extLst>
          </p:cNvPr>
          <p:cNvSpPr/>
          <p:nvPr/>
        </p:nvSpPr>
        <p:spPr>
          <a:xfrm>
            <a:off x="4127383" y="4168540"/>
            <a:ext cx="5905233" cy="1727788"/>
          </a:xfrm>
          <a:prstGeom prst="rect">
            <a:avLst/>
          </a:prstGeom>
          <a:noFill/>
          <a:ln>
            <a:solidFill>
              <a:sysClr val="windowText" lastClr="000000"/>
            </a:solidFill>
          </a:ln>
        </p:spPr>
        <p:txBody>
          <a:bodyPr wrap="square" rtlCol="0">
            <a:noAutofit/>
          </a:bodyPr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sng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sng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Flavor</a:t>
            </a: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 </a:t>
            </a:r>
            <a:r>
              <a:rPr kumimoji="0" lang="en-US" sz="14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Moscow Mule</a:t>
            </a:r>
          </a:p>
          <a:p>
            <a:pPr lvl="0" defTabSz="914354">
              <a:defRPr/>
            </a:pPr>
            <a:r>
              <a:rPr kumimoji="0" lang="en-US" sz="1400" b="1" i="0" u="sng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UPC</a:t>
            </a:r>
            <a:r>
              <a:rPr kumimoji="0" lang="en-US" sz="1400" i="0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TBD</a:t>
            </a:r>
            <a:endParaRPr lang="en-US" sz="1400" dirty="0"/>
          </a:p>
          <a:p>
            <a:pPr lvl="0" defTabSz="914354">
              <a:defRPr/>
            </a:pPr>
            <a:r>
              <a:rPr kumimoji="0" lang="en-US" sz="1400" b="1" i="0" u="sng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Format</a:t>
            </a: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:  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Single, 19.2oz – 5.8% ABV </a:t>
            </a:r>
          </a:p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sng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PTC</a:t>
            </a: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: </a:t>
            </a:r>
            <a:r>
              <a:rPr kumimoji="0" lang="en-US" sz="14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$2.59</a:t>
            </a:r>
          </a:p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sng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Timing</a:t>
            </a: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Shipping February 1, 2020</a:t>
            </a:r>
          </a:p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sng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Launch States</a:t>
            </a: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National</a:t>
            </a:r>
          </a:p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BE84439-10CF-4816-B8ED-F6E427D01C89}"/>
              </a:ext>
            </a:extLst>
          </p:cNvPr>
          <p:cNvSpPr/>
          <p:nvPr/>
        </p:nvSpPr>
        <p:spPr>
          <a:xfrm>
            <a:off x="5797484" y="3840399"/>
            <a:ext cx="2743200" cy="457200"/>
          </a:xfrm>
          <a:prstGeom prst="rect">
            <a:avLst/>
          </a:prstGeom>
          <a:solidFill>
            <a:srgbClr val="145A8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800" b="1" dirty="0">
                <a:solidFill>
                  <a:prstClr val="white"/>
                </a:solidFill>
                <a:latin typeface="Calibri" panose="020F0502020204030204"/>
              </a:rPr>
              <a:t>Approach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3C818DB-CF44-4DD1-932B-AF2C9920EFF1}"/>
              </a:ext>
            </a:extLst>
          </p:cNvPr>
          <p:cNvSpPr/>
          <p:nvPr/>
        </p:nvSpPr>
        <p:spPr>
          <a:xfrm>
            <a:off x="2920481" y="1431121"/>
            <a:ext cx="9041363" cy="1997879"/>
          </a:xfrm>
          <a:prstGeom prst="rect">
            <a:avLst/>
          </a:prstGeom>
          <a:noFill/>
          <a:ln>
            <a:solidFill>
              <a:sysClr val="windowText" lastClr="000000"/>
            </a:solidFill>
          </a:ln>
        </p:spPr>
        <p:txBody>
          <a:bodyPr wrap="square" rtlCol="0">
            <a:noAutofit/>
          </a:bodyPr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sng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indent="-285750" defTabSz="914354">
              <a:buFont typeface="Arial" panose="020B0604020202020204" pitchFamily="34" charset="0"/>
              <a:buChar char="•"/>
              <a:defRPr/>
            </a:pPr>
            <a:r>
              <a:rPr lang="en-US" sz="1600" b="1" u="sng" kern="0" dirty="0">
                <a:solidFill>
                  <a:prstClr val="black"/>
                </a:solidFill>
              </a:rPr>
              <a:t>Cayman Jack is Growing in C-Store!</a:t>
            </a:r>
            <a:r>
              <a:rPr lang="en-US" sz="1600" kern="0" dirty="0">
                <a:solidFill>
                  <a:prstClr val="black"/>
                </a:solidFill>
              </a:rPr>
              <a:t> - Cayman Jack’s highest growth channel is C-Store (+46%)</a:t>
            </a:r>
            <a:r>
              <a:rPr lang="en-US" sz="1600" kern="0" baseline="30000" dirty="0">
                <a:solidFill>
                  <a:prstClr val="black"/>
                </a:solidFill>
              </a:rPr>
              <a:t>1</a:t>
            </a:r>
            <a:endParaRPr kumimoji="0" lang="en-US" sz="1600" i="0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indent="-285750" defTabSz="914354">
              <a:buFont typeface="Arial" panose="020B0604020202020204" pitchFamily="34" charset="0"/>
              <a:buChar char="•"/>
              <a:defRPr/>
            </a:pPr>
            <a:endParaRPr lang="en-US" sz="1600" kern="0" dirty="0">
              <a:solidFill>
                <a:prstClr val="black"/>
              </a:solidFill>
              <a:latin typeface="Calibri" panose="020F0502020204030204"/>
            </a:endParaRPr>
          </a:p>
          <a:p>
            <a:pPr marL="285750" indent="-285750" defTabSz="914354">
              <a:buFont typeface="Arial" panose="020B0604020202020204" pitchFamily="34" charset="0"/>
              <a:buChar char="•"/>
              <a:defRPr/>
            </a:pPr>
            <a:r>
              <a:rPr kumimoji="0" lang="en-US" sz="1600" i="0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Moscow Mule is Consistently ranked in the Top-10 most Popular Cocktails in the World</a:t>
            </a:r>
            <a:r>
              <a:rPr kumimoji="0" lang="en-US" sz="1600" i="0" strike="noStrike" kern="0" cap="none" spc="0" normalizeH="0" baseline="3000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  <a:endParaRPr lang="en-US" sz="1600" kern="0" baseline="30000" dirty="0">
              <a:solidFill>
                <a:sysClr val="windowText" lastClr="000000"/>
              </a:solidFill>
              <a:latin typeface="Calibri" panose="020F0502020204030204"/>
            </a:endParaRPr>
          </a:p>
          <a:p>
            <a:pPr marR="0" lvl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sz="1600" b="1" i="0" u="sng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lvl="0" indent="-285750" defTabSz="914354">
              <a:buFont typeface="Arial" panose="020B0604020202020204" pitchFamily="34" charset="0"/>
              <a:buChar char="•"/>
              <a:defRPr/>
            </a:pPr>
            <a:r>
              <a:rPr lang="en-US" sz="1600" b="1" u="sng" kern="0" dirty="0">
                <a:solidFill>
                  <a:prstClr val="black"/>
                </a:solidFill>
              </a:rPr>
              <a:t>Singles win C-Store</a:t>
            </a:r>
            <a:r>
              <a:rPr lang="en-US" sz="1600" b="1" kern="0" dirty="0">
                <a:solidFill>
                  <a:prstClr val="black"/>
                </a:solidFill>
              </a:rPr>
              <a:t> -  </a:t>
            </a:r>
            <a:r>
              <a:rPr lang="en-US" sz="1600" kern="0" dirty="0">
                <a:solidFill>
                  <a:prstClr val="black"/>
                </a:solidFill>
              </a:rPr>
              <a:t>FMB Singles account for 71% of all FMB dollars</a:t>
            </a:r>
            <a:r>
              <a:rPr lang="en-US" sz="1600" kern="0" baseline="30000" dirty="0">
                <a:solidFill>
                  <a:sysClr val="windowText" lastClr="000000"/>
                </a:solidFill>
              </a:rPr>
              <a:t>3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600" b="1" i="0" u="sng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1CF4479-CB6C-4652-9821-31B8C5D0AE91}"/>
              </a:ext>
            </a:extLst>
          </p:cNvPr>
          <p:cNvSpPr txBox="1"/>
          <p:nvPr/>
        </p:nvSpPr>
        <p:spPr>
          <a:xfrm>
            <a:off x="-9331" y="6679392"/>
            <a:ext cx="816428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457200">
              <a:defRPr/>
            </a:pPr>
            <a:r>
              <a:rPr lang="en-US" sz="800" dirty="0">
                <a:solidFill>
                  <a:schemeClr val="bg1"/>
                </a:solidFill>
              </a:rPr>
              <a:t>1) IRI, </a:t>
            </a:r>
            <a:r>
              <a:rPr lang="en-US" sz="800" kern="0" dirty="0">
                <a:solidFill>
                  <a:prstClr val="white"/>
                </a:solidFill>
                <a:cs typeface="Helvetica" panose="020B0604020202020204" pitchFamily="34" charset="0"/>
              </a:rPr>
              <a:t>Total US C-Store</a:t>
            </a:r>
            <a:r>
              <a:rPr lang="en-US" sz="800" dirty="0">
                <a:solidFill>
                  <a:schemeClr val="bg1"/>
                </a:solidFill>
              </a:rPr>
              <a:t>, 4-weeks ending 7/14/19  2) Drinks International Cocktail Ratings 2016-2019  3) IRI, </a:t>
            </a:r>
            <a:r>
              <a:rPr lang="en-US" sz="800" kern="0" dirty="0">
                <a:solidFill>
                  <a:prstClr val="white"/>
                </a:solidFill>
                <a:cs typeface="Helvetica" panose="020B0604020202020204" pitchFamily="34" charset="0"/>
              </a:rPr>
              <a:t>Total US MULO+C</a:t>
            </a:r>
            <a:r>
              <a:rPr lang="en-US" sz="800" dirty="0">
                <a:solidFill>
                  <a:schemeClr val="bg1"/>
                </a:solidFill>
              </a:rPr>
              <a:t>, CYTD ending 7/7/19 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A90BCE1-8A1A-4C90-A5EB-9F5E4906441D}"/>
              </a:ext>
            </a:extLst>
          </p:cNvPr>
          <p:cNvSpPr/>
          <p:nvPr/>
        </p:nvSpPr>
        <p:spPr>
          <a:xfrm>
            <a:off x="5797484" y="1125315"/>
            <a:ext cx="2743200" cy="457200"/>
          </a:xfrm>
          <a:prstGeom prst="rect">
            <a:avLst/>
          </a:prstGeom>
          <a:solidFill>
            <a:srgbClr val="145A8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800" b="1" dirty="0">
                <a:solidFill>
                  <a:prstClr val="white"/>
                </a:solidFill>
                <a:latin typeface="Calibri" panose="020F0502020204030204"/>
              </a:rPr>
              <a:t>Opportunity</a:t>
            </a:r>
          </a:p>
        </p:txBody>
      </p:sp>
      <p:pic>
        <p:nvPicPr>
          <p:cNvPr id="4" name="Picture 3" descr="A can of soda&#10;&#10;Description automatically generated">
            <a:extLst>
              <a:ext uri="{FF2B5EF4-FFF2-40B4-BE49-F238E27FC236}">
                <a16:creationId xmlns:a16="http://schemas.microsoft.com/office/drawing/2014/main" id="{F2B45E45-A0E3-4EB7-8252-A1F2F93569C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-10000" contras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670" t="12109" r="20975" b="15782"/>
          <a:stretch/>
        </p:blipFill>
        <p:spPr>
          <a:xfrm>
            <a:off x="597159" y="1007706"/>
            <a:ext cx="2388637" cy="4945226"/>
          </a:xfrm>
          <a:prstGeom prst="rect">
            <a:avLst/>
          </a:prstGeom>
          <a:noFill/>
        </p:spPr>
      </p:pic>
      <p:pic>
        <p:nvPicPr>
          <p:cNvPr id="3" name="Picture 2" descr="A can of soda&#10;&#10;Description automatically generated">
            <a:extLst>
              <a:ext uri="{FF2B5EF4-FFF2-40B4-BE49-F238E27FC236}">
                <a16:creationId xmlns:a16="http://schemas.microsoft.com/office/drawing/2014/main" id="{8D62A173-B100-46B2-AFA1-3739AD422DA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584" y="615819"/>
            <a:ext cx="2477021" cy="601824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D70D715-2776-4EEA-8825-FDA30BFCA067}"/>
              </a:ext>
            </a:extLst>
          </p:cNvPr>
          <p:cNvSpPr txBox="1"/>
          <p:nvPr/>
        </p:nvSpPr>
        <p:spPr>
          <a:xfrm>
            <a:off x="2146041" y="6372809"/>
            <a:ext cx="774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FOB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7D5D6C2-C3A4-4FA1-853D-A1A9D9605E9B}"/>
              </a:ext>
            </a:extLst>
          </p:cNvPr>
          <p:cNvSpPr txBox="1"/>
          <p:nvPr/>
        </p:nvSpPr>
        <p:spPr>
          <a:xfrm>
            <a:off x="1524000" y="270961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Cayman Jack Moscow Mule 19.2oz Single</a:t>
            </a:r>
          </a:p>
        </p:txBody>
      </p:sp>
    </p:spTree>
    <p:extLst>
      <p:ext uri="{BB962C8B-B14F-4D97-AF65-F5344CB8AC3E}">
        <p14:creationId xmlns:p14="http://schemas.microsoft.com/office/powerpoint/2010/main" val="206682447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_SLIDE_TYPE" val="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_SLIDE_TYPE" val="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_SLIDE_TYPE" val="6"/>
</p:tagLst>
</file>

<file path=ppt/theme/theme1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3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5_Mikes 2018 Content Template">
  <a:themeElements>
    <a:clrScheme name="Mike's">
      <a:dk1>
        <a:sysClr val="windowText" lastClr="000000"/>
      </a:dk1>
      <a:lt1>
        <a:sysClr val="window" lastClr="FFFFFF"/>
      </a:lt1>
      <a:dk2>
        <a:srgbClr val="1F497D"/>
      </a:dk2>
      <a:lt2>
        <a:srgbClr val="FFFF00"/>
      </a:lt2>
      <a:accent1>
        <a:srgbClr val="145A82"/>
      </a:accent1>
      <a:accent2>
        <a:srgbClr val="E1B80B"/>
      </a:accent2>
      <a:accent3>
        <a:srgbClr val="281E5A"/>
      </a:accent3>
      <a:accent4>
        <a:srgbClr val="8064A2"/>
      </a:accent4>
      <a:accent5>
        <a:srgbClr val="00A5E3"/>
      </a:accent5>
      <a:accent6>
        <a:srgbClr val="E46C0A"/>
      </a:accent6>
      <a:hlink>
        <a:srgbClr val="000000"/>
      </a:hlink>
      <a:folHlink>
        <a:srgbClr val="595959"/>
      </a:folHlink>
    </a:clrScheme>
    <a:fontScheme name="Tw Cen MT">
      <a:majorFont>
        <a:latin typeface="Tw Cen MT" panose="020B0602020104020603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lIns="0" tIns="0" rIns="0" bIns="0" rtlCol="0" anchor="ctr"/>
      <a:lstStyle>
        <a:defPPr algn="ctr">
          <a:defRPr sz="1400" dirty="0">
            <a:solidFill>
              <a:schemeClr val="bg1"/>
            </a:solidFill>
          </a:defRPr>
        </a:defPPr>
      </a:lstStyle>
      <a:style>
        <a:lnRef idx="2">
          <a:schemeClr val="accent2">
            <a:shade val="50000"/>
          </a:schemeClr>
        </a:lnRef>
        <a:fillRef idx="1">
          <a:schemeClr val="accent2"/>
        </a:fillRef>
        <a:effectRef idx="0">
          <a:schemeClr val="accent2"/>
        </a:effectRef>
        <a:fontRef idx="minor">
          <a:schemeClr val="lt1"/>
        </a:fontRef>
      </a:style>
    </a:spDef>
    <a:lnDef>
      <a:spPr>
        <a:ln w="12700">
          <a:solidFill>
            <a:schemeClr val="accent1"/>
          </a:solidFill>
        </a:ln>
        <a:effectLst/>
      </a:spPr>
      <a:bodyPr/>
      <a:lstStyle/>
      <a:style>
        <a:lnRef idx="2">
          <a:schemeClr val="accent2"/>
        </a:lnRef>
        <a:fillRef idx="0">
          <a:schemeClr val="accent2"/>
        </a:fillRef>
        <a:effectRef idx="1">
          <a:schemeClr val="accent2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 anchor="ctr">
        <a:noAutofit/>
      </a:bodyPr>
      <a:lstStyle>
        <a:defPPr algn="ctr">
          <a:lnSpc>
            <a:spcPct val="90000"/>
          </a:lnSpc>
          <a:defRPr sz="1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_TLC 16x9 Template Master (12-29-2015).potx" id="{4EA2E09C-D0C2-44DC-8CD4-C9261A0EC0F0}" vid="{26614C5C-F6E2-4BA3-95C2-283785D1085C}"/>
    </a:ext>
  </a:extLst>
</a:theme>
</file>

<file path=ppt/theme/theme4.xml><?xml version="1.0" encoding="utf-8"?>
<a:theme xmlns:a="http://schemas.openxmlformats.org/drawingml/2006/main" name="7_Mikes 2018 Content Template">
  <a:themeElements>
    <a:clrScheme name="Mike's">
      <a:dk1>
        <a:sysClr val="windowText" lastClr="000000"/>
      </a:dk1>
      <a:lt1>
        <a:sysClr val="window" lastClr="FFFFFF"/>
      </a:lt1>
      <a:dk2>
        <a:srgbClr val="1F497D"/>
      </a:dk2>
      <a:lt2>
        <a:srgbClr val="FFFF00"/>
      </a:lt2>
      <a:accent1>
        <a:srgbClr val="145A82"/>
      </a:accent1>
      <a:accent2>
        <a:srgbClr val="E1B80B"/>
      </a:accent2>
      <a:accent3>
        <a:srgbClr val="281E5A"/>
      </a:accent3>
      <a:accent4>
        <a:srgbClr val="8064A2"/>
      </a:accent4>
      <a:accent5>
        <a:srgbClr val="00A5E3"/>
      </a:accent5>
      <a:accent6>
        <a:srgbClr val="E46C0A"/>
      </a:accent6>
      <a:hlink>
        <a:srgbClr val="000000"/>
      </a:hlink>
      <a:folHlink>
        <a:srgbClr val="595959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lIns="0" tIns="0" rIns="0" bIns="0" rtlCol="0" anchor="ctr"/>
      <a:lstStyle>
        <a:defPPr algn="ctr">
          <a:defRPr sz="1400" dirty="0">
            <a:solidFill>
              <a:schemeClr val="bg1"/>
            </a:solidFill>
          </a:defRPr>
        </a:defPPr>
      </a:lstStyle>
      <a:style>
        <a:lnRef idx="2">
          <a:schemeClr val="accent2">
            <a:shade val="50000"/>
          </a:schemeClr>
        </a:lnRef>
        <a:fillRef idx="1">
          <a:schemeClr val="accent2"/>
        </a:fillRef>
        <a:effectRef idx="0">
          <a:schemeClr val="accent2"/>
        </a:effectRef>
        <a:fontRef idx="minor">
          <a:schemeClr val="lt1"/>
        </a:fontRef>
      </a:style>
    </a:spDef>
    <a:lnDef>
      <a:spPr>
        <a:ln w="12700">
          <a:solidFill>
            <a:schemeClr val="accent1"/>
          </a:solidFill>
        </a:ln>
        <a:effectLst/>
      </a:spPr>
      <a:bodyPr/>
      <a:lstStyle/>
      <a:style>
        <a:lnRef idx="2">
          <a:schemeClr val="accent2"/>
        </a:lnRef>
        <a:fillRef idx="0">
          <a:schemeClr val="accent2"/>
        </a:fillRef>
        <a:effectRef idx="1">
          <a:schemeClr val="accent2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 anchor="ctr">
        <a:noAutofit/>
      </a:bodyPr>
      <a:lstStyle>
        <a:defPPr algn="ctr">
          <a:lnSpc>
            <a:spcPct val="90000"/>
          </a:lnSpc>
          <a:defRPr sz="1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_TLC 16x9 Template Master (12-29-2015).potx" id="{4EA2E09C-D0C2-44DC-8CD4-C9261A0EC0F0}" vid="{26614C5C-F6E2-4BA3-95C2-283785D1085C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3574</TotalTime>
  <Words>499</Words>
  <Application>Microsoft Office PowerPoint</Application>
  <PresentationFormat>Widescreen</PresentationFormat>
  <Paragraphs>89</Paragraphs>
  <Slides>8</Slides>
  <Notes>7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4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9" baseType="lpstr">
      <vt:lpstr>Arial</vt:lpstr>
      <vt:lpstr>Avenir Book</vt:lpstr>
      <vt:lpstr>Calibri</vt:lpstr>
      <vt:lpstr>Calibri Light</vt:lpstr>
      <vt:lpstr>Helvetica</vt:lpstr>
      <vt:lpstr>Tw Cen MT</vt:lpstr>
      <vt:lpstr>2_Office Theme</vt:lpstr>
      <vt:lpstr>13_Office Theme</vt:lpstr>
      <vt:lpstr>5_Mikes 2018 Content Template</vt:lpstr>
      <vt:lpstr>7_Mikes 2018 Content Template</vt:lpstr>
      <vt:lpstr>Image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Marketing Town Hall</dc:title>
  <dc:creator>John Cosby</dc:creator>
  <cp:lastModifiedBy>Christ Kallas</cp:lastModifiedBy>
  <cp:revision>328</cp:revision>
  <cp:lastPrinted>2019-07-15T13:33:59Z</cp:lastPrinted>
  <dcterms:created xsi:type="dcterms:W3CDTF">2019-03-08T17:04:50Z</dcterms:created>
  <dcterms:modified xsi:type="dcterms:W3CDTF">2019-08-01T02:39:59Z</dcterms:modified>
</cp:coreProperties>
</file>